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handoutMasterIdLst>
    <p:handoutMasterId r:id="rId20"/>
  </p:handoutMasterIdLst>
  <p:sldIdLst>
    <p:sldId id="256" r:id="rId2"/>
    <p:sldId id="263" r:id="rId3"/>
    <p:sldId id="274" r:id="rId4"/>
    <p:sldId id="257" r:id="rId5"/>
    <p:sldId id="258" r:id="rId6"/>
    <p:sldId id="264" r:id="rId7"/>
    <p:sldId id="276" r:id="rId8"/>
    <p:sldId id="271" r:id="rId9"/>
    <p:sldId id="265" r:id="rId10"/>
    <p:sldId id="266" r:id="rId11"/>
    <p:sldId id="261" r:id="rId12"/>
    <p:sldId id="267" r:id="rId13"/>
    <p:sldId id="262" r:id="rId14"/>
    <p:sldId id="273" r:id="rId15"/>
    <p:sldId id="275" r:id="rId16"/>
    <p:sldId id="268" r:id="rId17"/>
    <p:sldId id="269" r:id="rId18"/>
    <p:sldId id="270" r:id="rId1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p:scale>
          <a:sx n="76" d="100"/>
          <a:sy n="76" d="100"/>
        </p:scale>
        <p:origin x="-3200" y="-1472"/>
      </p:cViewPr>
      <p:guideLst>
        <p:guide orient="horz" pos="2160"/>
        <p:guide pos="2880"/>
      </p:guideLst>
    </p:cSldViewPr>
  </p:slideViewPr>
  <p:outlineViewPr>
    <p:cViewPr>
      <p:scale>
        <a:sx n="33" d="100"/>
        <a:sy n="33" d="100"/>
      </p:scale>
      <p:origin x="144" y="148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E5EBD388-2A78-40D7-8EC3-8A1FC755C578}" type="datetimeFigureOut">
              <a:rPr lang="en-US" smtClean="0"/>
              <a:t>12/11/12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0EFCA117-C28E-4A98-ABE1-A51FD408017B}" type="slidenum">
              <a:rPr lang="en-US" smtClean="0"/>
              <a:t>‹#›</a:t>
            </a:fld>
            <a:endParaRPr lang="en-US"/>
          </a:p>
        </p:txBody>
      </p:sp>
    </p:spTree>
    <p:extLst>
      <p:ext uri="{BB962C8B-B14F-4D97-AF65-F5344CB8AC3E}">
        <p14:creationId xmlns:p14="http://schemas.microsoft.com/office/powerpoint/2010/main" val="422707045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4F8090-5C84-4833-AEA8-3AA826C6EB08}"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4F8090-5C84-4833-AEA8-3AA826C6EB08}"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4F8090-5C84-4833-AEA8-3AA826C6EB08}"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4F8090-5C84-4833-AEA8-3AA826C6EB08}"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234F8090-5C84-4833-AEA8-3AA826C6EB08}"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4F8090-5C84-4833-AEA8-3AA826C6EB08}"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44F3E-FD8A-4E2C-A340-052A796BD9A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4F8090-5C84-4833-AEA8-3AA826C6EB08}" type="datetimeFigureOut">
              <a:rPr lang="en-US" smtClean="0"/>
              <a:t>12/11/12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4F8090-5C84-4833-AEA8-3AA826C6EB08}" type="datetimeFigureOut">
              <a:rPr lang="en-US" smtClean="0"/>
              <a:t>12/11/12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4F8090-5C84-4833-AEA8-3AA826C6EB08}" type="datetimeFigureOut">
              <a:rPr lang="en-US" smtClean="0"/>
              <a:t>12/11/12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234F8090-5C84-4833-AEA8-3AA826C6EB08}" type="datetimeFigureOut">
              <a:rPr lang="en-US" smtClean="0"/>
              <a:t>12/11/12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3344F3E-FD8A-4E2C-A340-052A796BD9A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4F8090-5C84-4833-AEA8-3AA826C6EB08}"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44F3E-FD8A-4E2C-A340-052A796BD9A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34F8090-5C84-4833-AEA8-3AA826C6EB08}" type="datetimeFigureOut">
              <a:rPr lang="en-US" smtClean="0"/>
              <a:t>12/11/12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3344F3E-FD8A-4E2C-A340-052A796BD9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s.co.uk/" TargetMode="External"/><Relationship Id="rId4" Type="http://schemas.openxmlformats.org/officeDocument/2006/relationships/hyperlink" Target="http://wamu.org/news/12/03/05/in_experimental_school_tight_knit_community_helps_students_succeed" TargetMode="External"/><Relationship Id="rId5" Type="http://schemas.openxmlformats.org/officeDocument/2006/relationships/hyperlink" Target="http://www.staradvertiser.com/" TargetMode="External"/><Relationship Id="rId1" Type="http://schemas.openxmlformats.org/officeDocument/2006/relationships/slideLayout" Target="../slideLayouts/slideLayout7.xml"/><Relationship Id="rId2" Type="http://schemas.openxmlformats.org/officeDocument/2006/relationships/hyperlink" Target="http://www.peopleforeducation.c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agepublicatios.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685800"/>
            <a:ext cx="5648623" cy="1737706"/>
          </a:xfrm>
        </p:spPr>
        <p:txBody>
          <a:bodyPr/>
          <a:lstStyle/>
          <a:p>
            <a:r>
              <a:rPr lang="en-US" dirty="0" smtClean="0"/>
              <a:t>Parent involvement: increasing Student Literacy skills &amp; values</a:t>
            </a:r>
            <a:endParaRPr lang="en-US" dirty="0"/>
          </a:p>
        </p:txBody>
      </p:sp>
      <p:sp>
        <p:nvSpPr>
          <p:cNvPr id="3" name="Subtitle 2"/>
          <p:cNvSpPr>
            <a:spLocks noGrp="1"/>
          </p:cNvSpPr>
          <p:nvPr>
            <p:ph type="subTitle" idx="1"/>
          </p:nvPr>
        </p:nvSpPr>
        <p:spPr>
          <a:xfrm>
            <a:off x="717431" y="2514600"/>
            <a:ext cx="5149969" cy="1676400"/>
          </a:xfrm>
        </p:spPr>
        <p:txBody>
          <a:bodyPr>
            <a:normAutofit/>
          </a:bodyPr>
          <a:lstStyle/>
          <a:p>
            <a:r>
              <a:rPr lang="en-US" b="1" cap="none" dirty="0" smtClean="0">
                <a:latin typeface="Rockwell" pitchFamily="18" charset="0"/>
              </a:rPr>
              <a:t>Erika Gil</a:t>
            </a:r>
          </a:p>
          <a:p>
            <a:r>
              <a:rPr lang="en-US" b="1" cap="none" dirty="0" smtClean="0">
                <a:latin typeface="Rockwell" pitchFamily="18" charset="0"/>
              </a:rPr>
              <a:t>Education 7201: Seminar in Applied Theory and Research 1</a:t>
            </a:r>
          </a:p>
          <a:p>
            <a:r>
              <a:rPr lang="en-US" b="1" cap="none" dirty="0" smtClean="0">
                <a:latin typeface="Rockwell" pitchFamily="18" charset="0"/>
              </a:rPr>
              <a:t>Fall 2012</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343400"/>
            <a:ext cx="3352800" cy="2183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93077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77240"/>
          </a:xfrm>
        </p:spPr>
        <p:txBody>
          <a:bodyPr/>
          <a:lstStyle/>
          <a:p>
            <a:r>
              <a:rPr lang="en-US" dirty="0"/>
              <a:t>Review of Related </a:t>
            </a:r>
            <a:r>
              <a:rPr lang="en-US" dirty="0" smtClean="0"/>
              <a:t>Literature</a:t>
            </a:r>
            <a:br>
              <a:rPr lang="en-US" dirty="0" smtClean="0"/>
            </a:br>
            <a:r>
              <a:rPr lang="en-US" dirty="0" smtClean="0"/>
              <a:t>Educational practices in Finland</a:t>
            </a:r>
            <a:endParaRPr lang="en-US" dirty="0"/>
          </a:p>
        </p:txBody>
      </p:sp>
      <p:sp>
        <p:nvSpPr>
          <p:cNvPr id="3" name="Content Placeholder 2"/>
          <p:cNvSpPr>
            <a:spLocks noGrp="1"/>
          </p:cNvSpPr>
          <p:nvPr>
            <p:ph idx="1"/>
          </p:nvPr>
        </p:nvSpPr>
        <p:spPr>
          <a:xfrm>
            <a:off x="822960" y="1295400"/>
            <a:ext cx="7520940" cy="3385077"/>
          </a:xfrm>
        </p:spPr>
        <p:txBody>
          <a:bodyPr>
            <a:normAutofit/>
          </a:bodyPr>
          <a:lstStyle/>
          <a:p>
            <a:pPr>
              <a:spcBef>
                <a:spcPts val="0"/>
              </a:spcBef>
              <a:buFont typeface="Arial" pitchFamily="34" charset="0"/>
              <a:buChar char="•"/>
            </a:pPr>
            <a:endParaRPr lang="en-US" sz="2400" dirty="0" smtClean="0"/>
          </a:p>
          <a:p>
            <a:pPr>
              <a:spcBef>
                <a:spcPts val="0"/>
              </a:spcBef>
              <a:buFont typeface="Arial" pitchFamily="34" charset="0"/>
              <a:buChar char="•"/>
            </a:pPr>
            <a:r>
              <a:rPr lang="en-US" sz="2000" dirty="0" smtClean="0">
                <a:solidFill>
                  <a:srgbClr val="002060"/>
                </a:solidFill>
              </a:rPr>
              <a:t>Fun</a:t>
            </a:r>
            <a:r>
              <a:rPr lang="en-US" sz="2000" dirty="0">
                <a:solidFill>
                  <a:srgbClr val="002060"/>
                </a:solidFill>
              </a:rPr>
              <a:t>, fanfare inspire lifelong love of reading</a:t>
            </a:r>
          </a:p>
          <a:p>
            <a:pPr>
              <a:spcBef>
                <a:spcPts val="0"/>
              </a:spcBef>
            </a:pPr>
            <a:r>
              <a:rPr lang="en-US" sz="2000" dirty="0">
                <a:solidFill>
                  <a:srgbClr val="002060"/>
                </a:solidFill>
              </a:rPr>
              <a:t>       (</a:t>
            </a:r>
            <a:r>
              <a:rPr lang="en-US" sz="2000" dirty="0" err="1">
                <a:solidFill>
                  <a:srgbClr val="002060"/>
                </a:solidFill>
              </a:rPr>
              <a:t>Pehr-Olof</a:t>
            </a:r>
            <a:r>
              <a:rPr lang="en-US" sz="2000" dirty="0">
                <a:solidFill>
                  <a:srgbClr val="002060"/>
                </a:solidFill>
              </a:rPr>
              <a:t> </a:t>
            </a:r>
            <a:r>
              <a:rPr lang="en-US" sz="2000" dirty="0" err="1">
                <a:solidFill>
                  <a:srgbClr val="002060"/>
                </a:solidFill>
              </a:rPr>
              <a:t>Ronnholm</a:t>
            </a:r>
            <a:r>
              <a:rPr lang="en-US" sz="2000" dirty="0">
                <a:solidFill>
                  <a:srgbClr val="002060"/>
                </a:solidFill>
              </a:rPr>
              <a:t>)</a:t>
            </a:r>
          </a:p>
          <a:p>
            <a:pPr>
              <a:spcBef>
                <a:spcPts val="0"/>
              </a:spcBef>
            </a:pPr>
            <a:endParaRPr lang="en-US" sz="2000" dirty="0">
              <a:solidFill>
                <a:srgbClr val="002060"/>
              </a:solidFill>
            </a:endParaRPr>
          </a:p>
          <a:p>
            <a:pPr>
              <a:spcBef>
                <a:spcPts val="0"/>
              </a:spcBef>
              <a:buFont typeface="Arial" pitchFamily="34" charset="0"/>
              <a:buChar char="•"/>
            </a:pPr>
            <a:r>
              <a:rPr lang="en-US" sz="2000" dirty="0">
                <a:solidFill>
                  <a:srgbClr val="002060"/>
                </a:solidFill>
              </a:rPr>
              <a:t>Case study: A reader-friendly school</a:t>
            </a:r>
          </a:p>
          <a:p>
            <a:pPr marL="0" indent="0">
              <a:spcBef>
                <a:spcPts val="0"/>
              </a:spcBef>
            </a:pPr>
            <a:r>
              <a:rPr lang="en-US" sz="2000" dirty="0">
                <a:solidFill>
                  <a:srgbClr val="002060"/>
                </a:solidFill>
              </a:rPr>
              <a:t>       (Helena </a:t>
            </a:r>
            <a:r>
              <a:rPr lang="en-US" sz="2000" dirty="0" err="1">
                <a:solidFill>
                  <a:srgbClr val="002060"/>
                </a:solidFill>
              </a:rPr>
              <a:t>Linna</a:t>
            </a:r>
            <a:r>
              <a:rPr lang="en-US" sz="2000" dirty="0" smtClean="0">
                <a:solidFill>
                  <a:srgbClr val="002060"/>
                </a:solidFill>
              </a:rPr>
              <a:t>)</a:t>
            </a:r>
          </a:p>
          <a:p>
            <a:pPr marL="0" indent="0">
              <a:spcBef>
                <a:spcPts val="0"/>
              </a:spcBef>
            </a:pPr>
            <a:endParaRPr lang="en-US" sz="2000" dirty="0" smtClean="0">
              <a:solidFill>
                <a:srgbClr val="002060"/>
              </a:solidFill>
            </a:endParaRPr>
          </a:p>
          <a:p>
            <a:pPr>
              <a:spcBef>
                <a:spcPts val="0"/>
              </a:spcBef>
              <a:buFont typeface="Arial" pitchFamily="34" charset="0"/>
              <a:buChar char="•"/>
            </a:pPr>
            <a:r>
              <a:rPr lang="en-US" sz="2000" dirty="0" smtClean="0">
                <a:solidFill>
                  <a:srgbClr val="002060"/>
                </a:solidFill>
              </a:rPr>
              <a:t>Secrets to literacy  success the Finnish story</a:t>
            </a:r>
          </a:p>
          <a:p>
            <a:pPr marL="0" indent="0">
              <a:spcBef>
                <a:spcPts val="0"/>
              </a:spcBef>
            </a:pPr>
            <a:r>
              <a:rPr lang="en-US" sz="2000" dirty="0">
                <a:solidFill>
                  <a:srgbClr val="002060"/>
                </a:solidFill>
              </a:rPr>
              <a:t> </a:t>
            </a:r>
            <a:r>
              <a:rPr lang="en-US" sz="2000" dirty="0" smtClean="0">
                <a:solidFill>
                  <a:srgbClr val="002060"/>
                </a:solidFill>
              </a:rPr>
              <a:t>    (</a:t>
            </a:r>
            <a:r>
              <a:rPr lang="en-US" sz="2000" dirty="0" err="1" smtClean="0">
                <a:solidFill>
                  <a:srgbClr val="002060"/>
                </a:solidFill>
              </a:rPr>
              <a:t>Pirjo</a:t>
            </a:r>
            <a:r>
              <a:rPr lang="en-US" sz="2000" dirty="0" smtClean="0">
                <a:solidFill>
                  <a:srgbClr val="002060"/>
                </a:solidFill>
              </a:rPr>
              <a:t> </a:t>
            </a:r>
            <a:r>
              <a:rPr lang="en-US" sz="2000" dirty="0" err="1" smtClean="0">
                <a:solidFill>
                  <a:srgbClr val="002060"/>
                </a:solidFill>
              </a:rPr>
              <a:t>Linnakyla</a:t>
            </a:r>
            <a:r>
              <a:rPr lang="en-US" sz="2000" dirty="0" smtClean="0">
                <a:solidFill>
                  <a:srgbClr val="002060"/>
                </a:solidFill>
              </a:rPr>
              <a:t> and </a:t>
            </a:r>
            <a:r>
              <a:rPr lang="en-US" sz="2000" dirty="0" err="1" smtClean="0">
                <a:solidFill>
                  <a:srgbClr val="002060"/>
                </a:solidFill>
              </a:rPr>
              <a:t>Jouni</a:t>
            </a:r>
            <a:r>
              <a:rPr lang="en-US" sz="2000" dirty="0" smtClean="0">
                <a:solidFill>
                  <a:srgbClr val="002060"/>
                </a:solidFill>
              </a:rPr>
              <a:t> </a:t>
            </a:r>
            <a:r>
              <a:rPr lang="en-US" sz="2000" dirty="0" err="1" smtClean="0">
                <a:solidFill>
                  <a:srgbClr val="002060"/>
                </a:solidFill>
              </a:rPr>
              <a:t>Valijarvi</a:t>
            </a:r>
            <a:r>
              <a:rPr lang="en-US" sz="2000" dirty="0" smtClean="0">
                <a:solidFill>
                  <a:srgbClr val="002060"/>
                </a:solidFill>
              </a:rPr>
              <a:t>)</a:t>
            </a:r>
            <a:endParaRPr lang="en-US" sz="2000" dirty="0">
              <a:solidFill>
                <a:srgbClr val="002060"/>
              </a:solidFill>
            </a:endParaRPr>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564"/>
          <a:stretch/>
        </p:blipFill>
        <p:spPr bwMode="auto">
          <a:xfrm>
            <a:off x="6553200" y="2028825"/>
            <a:ext cx="2457450" cy="175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7493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a:t>
            </a:r>
            <a:endParaRPr lang="en-US" dirty="0"/>
          </a:p>
        </p:txBody>
      </p:sp>
      <p:sp>
        <p:nvSpPr>
          <p:cNvPr id="3" name="Content Placeholder 2"/>
          <p:cNvSpPr>
            <a:spLocks noGrp="1"/>
          </p:cNvSpPr>
          <p:nvPr>
            <p:ph idx="1"/>
          </p:nvPr>
        </p:nvSpPr>
        <p:spPr>
          <a:xfrm>
            <a:off x="822960" y="1143000"/>
            <a:ext cx="7520940" cy="3537477"/>
          </a:xfrm>
        </p:spPr>
        <p:txBody>
          <a:bodyPr>
            <a:normAutofit/>
          </a:bodyPr>
          <a:lstStyle/>
          <a:p>
            <a:pPr>
              <a:spcBef>
                <a:spcPts val="600"/>
              </a:spcBef>
            </a:pPr>
            <a:r>
              <a:rPr lang="en-US" sz="2400" dirty="0"/>
              <a:t>Implement parent volunteers to read </a:t>
            </a:r>
            <a:endParaRPr lang="en-US" sz="2400" dirty="0" smtClean="0"/>
          </a:p>
          <a:p>
            <a:pPr>
              <a:spcBef>
                <a:spcPts val="600"/>
              </a:spcBef>
            </a:pPr>
            <a:r>
              <a:rPr lang="en-US" sz="2400" dirty="0" smtClean="0"/>
              <a:t>and practice reading </a:t>
            </a:r>
            <a:r>
              <a:rPr lang="en-US" sz="2400" dirty="0"/>
              <a:t>skills, to </a:t>
            </a:r>
            <a:r>
              <a:rPr lang="en-US" sz="2400" dirty="0" smtClean="0"/>
              <a:t>15 third/fourth grade</a:t>
            </a:r>
          </a:p>
          <a:p>
            <a:pPr>
              <a:spcBef>
                <a:spcPts val="600"/>
              </a:spcBef>
            </a:pPr>
            <a:r>
              <a:rPr lang="en-US" sz="2400" dirty="0"/>
              <a:t>s</a:t>
            </a:r>
            <a:r>
              <a:rPr lang="en-US" sz="2400" dirty="0" smtClean="0"/>
              <a:t>tudents in an urban school in Brooklyn, NY for one hour</a:t>
            </a:r>
          </a:p>
          <a:p>
            <a:pPr>
              <a:spcBef>
                <a:spcPts val="600"/>
              </a:spcBef>
            </a:pPr>
            <a:r>
              <a:rPr lang="en-US" sz="2400" dirty="0"/>
              <a:t>d</a:t>
            </a:r>
            <a:r>
              <a:rPr lang="en-US" sz="2400" dirty="0" smtClean="0"/>
              <a:t>urations, three times a week ,over a three month</a:t>
            </a:r>
          </a:p>
          <a:p>
            <a:pPr>
              <a:spcBef>
                <a:spcPts val="600"/>
              </a:spcBef>
            </a:pPr>
            <a:r>
              <a:rPr lang="en-US" sz="2400" dirty="0"/>
              <a:t>p</a:t>
            </a:r>
            <a:r>
              <a:rPr lang="en-US" sz="2400" dirty="0" smtClean="0"/>
              <a:t>eriod will increase reading skills and reinforce the</a:t>
            </a:r>
          </a:p>
          <a:p>
            <a:pPr>
              <a:spcBef>
                <a:spcPts val="600"/>
              </a:spcBef>
            </a:pPr>
            <a:r>
              <a:rPr lang="en-US" sz="2400" dirty="0" smtClean="0"/>
              <a:t>Importance of literacy.</a:t>
            </a:r>
            <a:endParaRPr lang="en-US" sz="2400" dirty="0"/>
          </a:p>
        </p:txBody>
      </p:sp>
      <p:pic>
        <p:nvPicPr>
          <p:cNvPr id="6146" name="Picture 2" descr="https://encrypted-tbn1.gstatic.com/images?q=tbn:ANd9GcTNvvPhrJLPlH4TjajRTj7drHXShm21MVUMc2eeSA6XBIcWBY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25" y="34447"/>
            <a:ext cx="3000375" cy="1524001"/>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01"/>
          <a:stretch/>
        </p:blipFill>
        <p:spPr bwMode="auto">
          <a:xfrm>
            <a:off x="3124200" y="4495800"/>
            <a:ext cx="5518627" cy="168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9802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750" fill="hold"/>
                                        <p:tgtEl>
                                          <p:spTgt spid="6146"/>
                                        </p:tgtEl>
                                        <p:attrNameLst>
                                          <p:attrName>ppt_x</p:attrName>
                                        </p:attrNameLst>
                                      </p:cBhvr>
                                      <p:tavLst>
                                        <p:tav tm="0">
                                          <p:val>
                                            <p:strVal val="#ppt_x"/>
                                          </p:val>
                                        </p:tav>
                                        <p:tav tm="100000">
                                          <p:val>
                                            <p:strVal val="#ppt_x"/>
                                          </p:val>
                                        </p:tav>
                                      </p:tavLst>
                                    </p:anim>
                                    <p:anim calcmode="lin" valueType="num">
                                      <p:cBhvr additive="base">
                                        <p:cTn id="8" dur="75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2060"/>
                </a:solidFill>
                <a:latin typeface="Aharoni" pitchFamily="2" charset="-79"/>
                <a:cs typeface="Aharoni" pitchFamily="2" charset="-79"/>
              </a:rPr>
              <a:t>Method</a:t>
            </a:r>
            <a:endParaRPr lang="en-US" dirty="0">
              <a:solidFill>
                <a:srgbClr val="002060"/>
              </a:solidFill>
              <a:latin typeface="Aharoni" pitchFamily="2" charset="-79"/>
              <a:cs typeface="Aharoni" pitchFamily="2" charset="-79"/>
            </a:endParaRPr>
          </a:p>
        </p:txBody>
      </p:sp>
      <p:sp>
        <p:nvSpPr>
          <p:cNvPr id="3" name="Content Placeholder 2"/>
          <p:cNvSpPr>
            <a:spLocks noGrp="1"/>
          </p:cNvSpPr>
          <p:nvPr>
            <p:ph idx="1"/>
          </p:nvPr>
        </p:nvSpPr>
        <p:spPr>
          <a:xfrm>
            <a:off x="838200" y="1143000"/>
            <a:ext cx="7520940" cy="3579849"/>
          </a:xfrm>
        </p:spPr>
        <p:txBody>
          <a:bodyPr>
            <a:normAutofit/>
          </a:bodyPr>
          <a:lstStyle/>
          <a:p>
            <a:r>
              <a:rPr lang="en-US" sz="2000" dirty="0"/>
              <a:t>Participants:</a:t>
            </a:r>
          </a:p>
          <a:p>
            <a:r>
              <a:rPr lang="en-US" sz="2000" dirty="0" smtClean="0"/>
              <a:t>Fifteen 3</a:t>
            </a:r>
            <a:r>
              <a:rPr lang="en-US" sz="2000" baseline="30000" dirty="0" smtClean="0"/>
              <a:t>rd</a:t>
            </a:r>
            <a:r>
              <a:rPr lang="en-US" sz="2000" dirty="0" smtClean="0"/>
              <a:t> /4</a:t>
            </a:r>
            <a:r>
              <a:rPr lang="en-US" sz="2000" baseline="30000" dirty="0" smtClean="0"/>
              <a:t>th</a:t>
            </a:r>
            <a:r>
              <a:rPr lang="en-US" sz="2000" dirty="0" smtClean="0"/>
              <a:t> grade students (low SES )</a:t>
            </a:r>
          </a:p>
          <a:p>
            <a:r>
              <a:rPr lang="en-US" sz="2000" dirty="0" smtClean="0"/>
              <a:t>One </a:t>
            </a:r>
            <a:r>
              <a:rPr lang="en-US" sz="2000" dirty="0"/>
              <a:t>principal, and one </a:t>
            </a:r>
            <a:r>
              <a:rPr lang="en-US" sz="2000" dirty="0" smtClean="0"/>
              <a:t>teacher, and five parents/ guardians</a:t>
            </a:r>
            <a:endParaRPr lang="en-US" sz="2000" dirty="0"/>
          </a:p>
          <a:p>
            <a:endParaRPr lang="en-US" sz="2000" dirty="0" smtClean="0"/>
          </a:p>
          <a:p>
            <a:r>
              <a:rPr lang="en-US" sz="2000" dirty="0" smtClean="0"/>
              <a:t>Instruments:</a:t>
            </a:r>
          </a:p>
          <a:p>
            <a:r>
              <a:rPr lang="en-US" sz="2000" dirty="0" smtClean="0"/>
              <a:t>Student Survey </a:t>
            </a:r>
            <a:r>
              <a:rPr lang="en-US" sz="2000" dirty="0"/>
              <a:t>(draft</a:t>
            </a:r>
            <a:r>
              <a:rPr lang="en-US" sz="2000" dirty="0" smtClean="0"/>
              <a:t>)</a:t>
            </a:r>
            <a:endParaRPr lang="en-US" sz="2000" dirty="0"/>
          </a:p>
          <a:p>
            <a:r>
              <a:rPr lang="en-US" sz="2000" dirty="0" smtClean="0"/>
              <a:t>3 </a:t>
            </a:r>
            <a:r>
              <a:rPr lang="en-US" sz="2000" dirty="0"/>
              <a:t>consent </a:t>
            </a:r>
            <a:r>
              <a:rPr lang="en-US" sz="2000" dirty="0" smtClean="0"/>
              <a:t>forms</a:t>
            </a:r>
          </a:p>
          <a:p>
            <a:r>
              <a:rPr lang="en-US" dirty="0" smtClean="0"/>
              <a:t> </a:t>
            </a:r>
            <a:endParaRPr lang="en-US" dirty="0"/>
          </a:p>
        </p:txBody>
      </p:sp>
    </p:spTree>
    <p:extLst>
      <p:ext uri="{BB962C8B-B14F-4D97-AF65-F5344CB8AC3E}">
        <p14:creationId xmlns:p14="http://schemas.microsoft.com/office/powerpoint/2010/main" val="42769375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381000"/>
            <a:ext cx="7521575" cy="549275"/>
          </a:xfrm>
        </p:spPr>
        <p:txBody>
          <a:bodyPr/>
          <a:lstStyle/>
          <a:p>
            <a:pPr algn="ctr"/>
            <a:r>
              <a:rPr lang="en-US" dirty="0" smtClean="0"/>
              <a:t>References </a:t>
            </a:r>
            <a:endParaRPr lang="en-US" dirty="0"/>
          </a:p>
        </p:txBody>
      </p:sp>
      <p:sp>
        <p:nvSpPr>
          <p:cNvPr id="4" name="Content Placeholder 3"/>
          <p:cNvSpPr>
            <a:spLocks noGrp="1"/>
          </p:cNvSpPr>
          <p:nvPr>
            <p:ph idx="4294967295"/>
          </p:nvPr>
        </p:nvSpPr>
        <p:spPr>
          <a:xfrm>
            <a:off x="152400" y="1100138"/>
            <a:ext cx="8991600" cy="5376862"/>
          </a:xfrm>
        </p:spPr>
        <p:txBody>
          <a:bodyPr>
            <a:normAutofit fontScale="25000" lnSpcReduction="20000"/>
          </a:bodyPr>
          <a:lstStyle/>
          <a:p>
            <a:pPr>
              <a:lnSpc>
                <a:spcPct val="110000"/>
              </a:lnSpc>
              <a:spcBef>
                <a:spcPts val="0"/>
              </a:spcBef>
            </a:pPr>
            <a:endParaRPr lang="en-US" sz="4200" b="0" dirty="0" smtClean="0">
              <a:latin typeface="+mj-lt"/>
            </a:endParaRPr>
          </a:p>
          <a:p>
            <a:pPr>
              <a:lnSpc>
                <a:spcPct val="110000"/>
              </a:lnSpc>
              <a:spcBef>
                <a:spcPts val="0"/>
              </a:spcBef>
            </a:pPr>
            <a:r>
              <a:rPr lang="en-US" sz="4200" b="0" dirty="0">
                <a:latin typeface="+mj-lt"/>
              </a:rPr>
              <a:t>Anonymous. (2011). How parents can help their children succeed at school. Toronto, ON: People for Education. DOI: </a:t>
            </a:r>
            <a:r>
              <a:rPr lang="en-US" sz="4200" b="0" dirty="0" smtClean="0">
                <a:latin typeface="+mj-lt"/>
                <a:hlinkClick r:id="rId2"/>
              </a:rPr>
              <a:t>www.peopleforeducation.ca</a:t>
            </a:r>
            <a:endParaRPr lang="en-US" sz="4200" b="0" dirty="0" smtClean="0">
              <a:latin typeface="+mj-lt"/>
            </a:endParaRPr>
          </a:p>
          <a:p>
            <a:pPr>
              <a:lnSpc>
                <a:spcPct val="110000"/>
              </a:lnSpc>
              <a:spcBef>
                <a:spcPts val="0"/>
              </a:spcBef>
            </a:pPr>
            <a:endParaRPr lang="en-US" sz="4200" b="0" dirty="0">
              <a:latin typeface="+mj-lt"/>
            </a:endParaRPr>
          </a:p>
          <a:p>
            <a:pPr>
              <a:lnSpc>
                <a:spcPct val="110000"/>
              </a:lnSpc>
              <a:spcBef>
                <a:spcPts val="0"/>
              </a:spcBef>
            </a:pPr>
            <a:r>
              <a:rPr lang="en-US" sz="4200" b="0" dirty="0" smtClean="0">
                <a:latin typeface="+mj-lt"/>
              </a:rPr>
              <a:t>Anonymous</a:t>
            </a:r>
            <a:r>
              <a:rPr lang="en-US" sz="4200" b="0" dirty="0">
                <a:latin typeface="+mj-lt"/>
              </a:rPr>
              <a:t>. (2008). Make it a relaxed read: Opinion. London: TES Newspaper. Retrieved from </a:t>
            </a:r>
            <a:r>
              <a:rPr lang="en-US" sz="4200" b="0" dirty="0">
                <a:latin typeface="+mj-lt"/>
                <a:hlinkClick r:id="rId3"/>
              </a:rPr>
              <a:t>http://</a:t>
            </a:r>
            <a:r>
              <a:rPr lang="en-US" sz="4200" b="0" dirty="0" smtClean="0">
                <a:latin typeface="+mj-lt"/>
                <a:hlinkClick r:id="rId3"/>
              </a:rPr>
              <a:t>www.tes.co.uk</a:t>
            </a:r>
            <a:endParaRPr lang="en-US" sz="4200" b="0" dirty="0" smtClean="0">
              <a:latin typeface="+mj-lt"/>
            </a:endParaRPr>
          </a:p>
          <a:p>
            <a:r>
              <a:rPr lang="en-US" sz="4200" b="0" dirty="0" smtClean="0">
                <a:latin typeface="+mj-lt"/>
              </a:rPr>
              <a:t>Anonymous</a:t>
            </a:r>
            <a:r>
              <a:rPr lang="en-US" sz="4200" b="0" dirty="0">
                <a:latin typeface="+mj-lt"/>
              </a:rPr>
              <a:t>.  School book club gets kids and adults involved. Education World. Retrieved from http://www.educationworld.com/a_admin/admin/admin255.shtml</a:t>
            </a:r>
          </a:p>
          <a:p>
            <a:r>
              <a:rPr lang="en-US" sz="4200" b="0" dirty="0" err="1" smtClean="0">
                <a:latin typeface="+mj-lt"/>
              </a:rPr>
              <a:t>Auerbach</a:t>
            </a:r>
            <a:r>
              <a:rPr lang="en-US" sz="4200" b="0" dirty="0">
                <a:latin typeface="+mj-lt"/>
              </a:rPr>
              <a:t>, S. &amp; Collier, S. (2012). Bringing high stakes from the classroom to the parent center: Lessons from an intervention program for immigrant families. Teachers College Record. 114, pp.1-40</a:t>
            </a:r>
          </a:p>
          <a:p>
            <a:r>
              <a:rPr lang="en-US" sz="4200" b="0" dirty="0" err="1">
                <a:latin typeface="+mj-lt"/>
              </a:rPr>
              <a:t>Barone</a:t>
            </a:r>
            <a:r>
              <a:rPr lang="en-US" sz="4200" b="0" dirty="0">
                <a:latin typeface="+mj-lt"/>
              </a:rPr>
              <a:t>, D. (2010). Welcoming families: a parent literacy project in a linguistically rich, high- poverty school. Early Childhood Education Journal. 38. </a:t>
            </a:r>
            <a:r>
              <a:rPr lang="en-US" sz="4200" b="0" dirty="0" smtClean="0">
                <a:latin typeface="+mj-lt"/>
              </a:rPr>
              <a:t>pp.377-384</a:t>
            </a:r>
          </a:p>
          <a:p>
            <a:r>
              <a:rPr lang="en-US" sz="4200" b="0" dirty="0" err="1">
                <a:latin typeface="+mj-lt"/>
              </a:rPr>
              <a:t>Bauerlein</a:t>
            </a:r>
            <a:r>
              <a:rPr lang="en-US" sz="4200" b="0" dirty="0">
                <a:latin typeface="+mj-lt"/>
              </a:rPr>
              <a:t>, M. (2007). The dumbest generation. New York, NY: Penguin Group</a:t>
            </a:r>
            <a:r>
              <a:rPr lang="en-US" sz="4200" b="0" dirty="0" smtClean="0">
                <a:latin typeface="+mj-lt"/>
              </a:rPr>
              <a:t>.</a:t>
            </a:r>
          </a:p>
          <a:p>
            <a:r>
              <a:rPr lang="en-US" sz="4200" b="0" dirty="0" err="1" smtClean="0">
                <a:latin typeface="+mj-lt"/>
              </a:rPr>
              <a:t>Borgonovi</a:t>
            </a:r>
            <a:r>
              <a:rPr lang="en-US" sz="4200" b="0" dirty="0">
                <a:latin typeface="+mj-lt"/>
              </a:rPr>
              <a:t>, F. (2011). What can parents do to help their children succeed in school?. (10 ed., pp. 1-4). PISA in Focus. DOI: www.pisa.oecd.org</a:t>
            </a:r>
          </a:p>
          <a:p>
            <a:r>
              <a:rPr lang="en-US" sz="4200" b="0" dirty="0">
                <a:latin typeface="+mj-lt"/>
              </a:rPr>
              <a:t>Brown, H.A.(2011). Can the Epstein model of parental involvement work in a high- minority, high-poverty elementary school? a case study. Professional School Counseling. 15 (2), </a:t>
            </a:r>
            <a:r>
              <a:rPr lang="en-US" sz="4200" b="0" dirty="0" smtClean="0">
                <a:latin typeface="+mj-lt"/>
              </a:rPr>
              <a:t>pp.77-87</a:t>
            </a:r>
          </a:p>
          <a:p>
            <a:r>
              <a:rPr lang="en-US" sz="4200" b="0" dirty="0" err="1">
                <a:latin typeface="+mj-lt"/>
              </a:rPr>
              <a:t>Cambourne</a:t>
            </a:r>
            <a:r>
              <a:rPr lang="en-US" sz="4200" b="0" dirty="0">
                <a:latin typeface="+mj-lt"/>
              </a:rPr>
              <a:t>, B. (2002). The conditions of learning: Is learning natural?. (Vol. 55, p. 8). The Reading </a:t>
            </a:r>
            <a:r>
              <a:rPr lang="en-US" sz="4200" b="0" dirty="0" err="1">
                <a:latin typeface="+mj-lt"/>
              </a:rPr>
              <a:t>Teacher.Campbell</a:t>
            </a:r>
            <a:r>
              <a:rPr lang="en-US" sz="4200" b="0" dirty="0" smtClean="0">
                <a:latin typeface="+mj-lt"/>
              </a:rPr>
              <a:t>, J. (2008). Heavy reading. (p. 18). New York, NY: New York Times Book Review.</a:t>
            </a:r>
          </a:p>
          <a:p>
            <a:r>
              <a:rPr lang="en-US" sz="4200" b="0" dirty="0" err="1">
                <a:latin typeface="+mj-lt"/>
              </a:rPr>
              <a:t>Cardoza</a:t>
            </a:r>
            <a:r>
              <a:rPr lang="en-US" sz="4200" b="0" dirty="0">
                <a:latin typeface="+mj-lt"/>
              </a:rPr>
              <a:t>, K. (2012). In experimental school, tight-knit community helps students succeed. American Graduate. Retrieved from </a:t>
            </a:r>
            <a:r>
              <a:rPr lang="en-US" sz="4200" b="0" dirty="0">
                <a:latin typeface="+mj-lt"/>
                <a:hlinkClick r:id="rId4"/>
              </a:rPr>
              <a:t>http://</a:t>
            </a:r>
            <a:r>
              <a:rPr lang="en-US" sz="4200" b="0" dirty="0" smtClean="0">
                <a:latin typeface="+mj-lt"/>
                <a:hlinkClick r:id="rId4"/>
              </a:rPr>
              <a:t>wamu.org/news/12/03/05/in_experimental_school_tight_knit_community_helps_students_succeed</a:t>
            </a:r>
            <a:endParaRPr lang="en-US" sz="4200" b="0" dirty="0" smtClean="0">
              <a:latin typeface="+mj-lt"/>
            </a:endParaRPr>
          </a:p>
          <a:p>
            <a:r>
              <a:rPr lang="en-US" sz="4200" b="0" dirty="0" err="1">
                <a:latin typeface="+mj-lt"/>
              </a:rPr>
              <a:t>Ceballo</a:t>
            </a:r>
            <a:r>
              <a:rPr lang="en-US" sz="4200" b="0" dirty="0">
                <a:latin typeface="+mj-lt"/>
              </a:rPr>
              <a:t>, R. (2004). From barrios to </a:t>
            </a:r>
            <a:r>
              <a:rPr lang="en-US" sz="4200" b="0" dirty="0" err="1">
                <a:latin typeface="+mj-lt"/>
              </a:rPr>
              <a:t>yale</a:t>
            </a:r>
            <a:r>
              <a:rPr lang="en-US" sz="4200" b="0" dirty="0">
                <a:latin typeface="+mj-lt"/>
              </a:rPr>
              <a:t>: The role of parenting strategies in </a:t>
            </a:r>
            <a:r>
              <a:rPr lang="en-US" sz="4200" b="0" dirty="0" err="1">
                <a:latin typeface="+mj-lt"/>
              </a:rPr>
              <a:t>latino</a:t>
            </a:r>
            <a:r>
              <a:rPr lang="en-US" sz="4200" b="0" dirty="0">
                <a:latin typeface="+mj-lt"/>
              </a:rPr>
              <a:t> families. (26 ed., Vol. 2, pp. 171-186). Thousand Oaks: Sage Publications.</a:t>
            </a:r>
            <a:endParaRPr lang="en-US" sz="4200" b="0" dirty="0" smtClean="0">
              <a:latin typeface="+mj-lt"/>
            </a:endParaRPr>
          </a:p>
          <a:p>
            <a:r>
              <a:rPr lang="en-US" sz="4200" b="0" dirty="0" err="1" smtClean="0">
                <a:latin typeface="+mj-lt"/>
              </a:rPr>
              <a:t>Feiler</a:t>
            </a:r>
            <a:r>
              <a:rPr lang="en-US" sz="4200" b="0" dirty="0" smtClean="0">
                <a:latin typeface="+mj-lt"/>
              </a:rPr>
              <a:t>, B. (2012). It's ok to skip that bake sale. New York, NY: New York Times.</a:t>
            </a:r>
            <a:endParaRPr lang="en-US" sz="4200" b="0" dirty="0">
              <a:latin typeface="+mj-lt"/>
            </a:endParaRPr>
          </a:p>
          <a:p>
            <a:r>
              <a:rPr lang="en-US" sz="4200" b="0" dirty="0" err="1" smtClean="0">
                <a:latin typeface="+mj-lt"/>
              </a:rPr>
              <a:t>Harstad</a:t>
            </a:r>
            <a:r>
              <a:rPr lang="en-US" sz="4200" b="0" dirty="0" smtClean="0">
                <a:latin typeface="+mj-lt"/>
              </a:rPr>
              <a:t>, J. (2012). Early education must start with involved parents-- and a good book. Honolulu, HI: Star Advertiser. Retrieved from </a:t>
            </a:r>
            <a:r>
              <a:rPr lang="en-US" sz="4200" b="0" dirty="0" smtClean="0">
                <a:latin typeface="+mj-lt"/>
                <a:hlinkClick r:id="rId5"/>
              </a:rPr>
              <a:t>http://www.staradvertiser.com/</a:t>
            </a:r>
            <a:endParaRPr lang="en-US" sz="4200" b="0" dirty="0" smtClean="0">
              <a:latin typeface="+mj-lt"/>
            </a:endParaRPr>
          </a:p>
          <a:p>
            <a:r>
              <a:rPr lang="en-US" sz="4200" b="0" dirty="0" smtClean="0">
                <a:latin typeface="+mj-lt"/>
              </a:rPr>
              <a:t>Hoover- </a:t>
            </a:r>
            <a:r>
              <a:rPr lang="en-US" sz="4200" b="0" dirty="0">
                <a:latin typeface="+mj-lt"/>
              </a:rPr>
              <a:t>Dempsey, K.V. &amp; Sandler, H.M, (1995). Parent involvement in children's education: </a:t>
            </a:r>
            <a:r>
              <a:rPr lang="en-US" sz="4200" b="0" dirty="0" smtClean="0">
                <a:latin typeface="+mj-lt"/>
              </a:rPr>
              <a:t>why </a:t>
            </a:r>
            <a:r>
              <a:rPr lang="en-US" sz="4200" b="0" dirty="0">
                <a:latin typeface="+mj-lt"/>
              </a:rPr>
              <a:t>does it make a difference?. Teachers College Record. 97 (2), </a:t>
            </a:r>
            <a:r>
              <a:rPr lang="en-US" sz="4200" b="0" dirty="0" smtClean="0">
                <a:latin typeface="+mj-lt"/>
              </a:rPr>
              <a:t>pp.310-331</a:t>
            </a:r>
          </a:p>
          <a:p>
            <a:endParaRPr lang="en-US" sz="3700" dirty="0"/>
          </a:p>
          <a:p>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endParaRPr lang="en-US" sz="1600" dirty="0" smtClean="0"/>
          </a:p>
          <a:p>
            <a:endParaRPr lang="en-US" sz="1600" dirty="0" smtClean="0"/>
          </a:p>
          <a:p>
            <a:endParaRPr lang="en-US" sz="1600" dirty="0" smtClean="0"/>
          </a:p>
        </p:txBody>
      </p:sp>
    </p:spTree>
    <p:extLst>
      <p:ext uri="{BB962C8B-B14F-4D97-AF65-F5344CB8AC3E}">
        <p14:creationId xmlns:p14="http://schemas.microsoft.com/office/powerpoint/2010/main" val="41263108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 continued</a:t>
            </a:r>
            <a:endParaRPr lang="en-US" dirty="0"/>
          </a:p>
        </p:txBody>
      </p:sp>
      <p:sp>
        <p:nvSpPr>
          <p:cNvPr id="3" name="Content Placeholder 2"/>
          <p:cNvSpPr>
            <a:spLocks noGrp="1"/>
          </p:cNvSpPr>
          <p:nvPr>
            <p:ph idx="1"/>
          </p:nvPr>
        </p:nvSpPr>
        <p:spPr>
          <a:xfrm>
            <a:off x="381000" y="990600"/>
            <a:ext cx="8610600" cy="5562600"/>
          </a:xfrm>
        </p:spPr>
        <p:txBody>
          <a:bodyPr>
            <a:normAutofit fontScale="70000" lnSpcReduction="20000"/>
          </a:bodyPr>
          <a:lstStyle/>
          <a:p>
            <a:pPr marL="0" lvl="0" indent="0">
              <a:spcBef>
                <a:spcPts val="0"/>
              </a:spcBef>
            </a:pPr>
            <a:r>
              <a:rPr lang="en-US" sz="1500" b="0" dirty="0" err="1">
                <a:solidFill>
                  <a:prstClr val="black"/>
                </a:solidFill>
                <a:latin typeface="Franklin Gothic Medium"/>
              </a:rPr>
              <a:t>Imperato</a:t>
            </a:r>
            <a:r>
              <a:rPr lang="en-US" sz="1500" b="0" dirty="0">
                <a:solidFill>
                  <a:prstClr val="black"/>
                </a:solidFill>
                <a:latin typeface="Franklin Gothic Medium"/>
              </a:rPr>
              <a:t>, F., (2009). Getting parents and children off to a strong start in reading. Reading   </a:t>
            </a:r>
          </a:p>
          <a:p>
            <a:pPr marL="0" lvl="0" indent="0">
              <a:spcBef>
                <a:spcPts val="0"/>
              </a:spcBef>
            </a:pPr>
            <a:r>
              <a:rPr lang="en-US" sz="1500" b="0" dirty="0">
                <a:solidFill>
                  <a:prstClr val="black"/>
                </a:solidFill>
                <a:latin typeface="Franklin Gothic Medium"/>
              </a:rPr>
              <a:t>	Teacher. 63 (4), pp.342-344</a:t>
            </a:r>
          </a:p>
          <a:p>
            <a:pPr marL="0" lvl="0" indent="0">
              <a:spcBef>
                <a:spcPts val="0"/>
              </a:spcBef>
            </a:pPr>
            <a:endParaRPr lang="en-US" sz="1500" b="0" dirty="0" smtClean="0">
              <a:solidFill>
                <a:prstClr val="black"/>
              </a:solidFill>
              <a:latin typeface="Franklin Gothic Medium"/>
            </a:endParaRPr>
          </a:p>
          <a:p>
            <a:pPr marL="0" lvl="0" indent="0">
              <a:spcBef>
                <a:spcPts val="0"/>
              </a:spcBef>
            </a:pPr>
            <a:r>
              <a:rPr lang="en-US" sz="1500" b="0" dirty="0" smtClean="0">
                <a:solidFill>
                  <a:prstClr val="black"/>
                </a:solidFill>
                <a:latin typeface="Franklin Gothic Medium"/>
              </a:rPr>
              <a:t>Kong</a:t>
            </a:r>
            <a:r>
              <a:rPr lang="en-US" sz="1500" b="0" dirty="0">
                <a:solidFill>
                  <a:prstClr val="black"/>
                </a:solidFill>
                <a:latin typeface="Franklin Gothic Medium"/>
              </a:rPr>
              <a:t>, A., &amp; Fitch, E. (2002). Using book club to engage culturally and linguistically diverse learners in reading, </a:t>
            </a:r>
            <a:r>
              <a:rPr lang="en-US" sz="1500" b="0" dirty="0" smtClean="0">
                <a:solidFill>
                  <a:prstClr val="black"/>
                </a:solidFill>
                <a:latin typeface="Franklin Gothic Medium"/>
              </a:rPr>
              <a:t>writing </a:t>
            </a:r>
            <a:r>
              <a:rPr lang="en-US" sz="1500" b="0" dirty="0">
                <a:solidFill>
                  <a:prstClr val="black"/>
                </a:solidFill>
                <a:latin typeface="Franklin Gothic Medium"/>
              </a:rPr>
              <a:t>and talking about </a:t>
            </a:r>
            <a:r>
              <a:rPr lang="en-US" sz="1500" b="0" dirty="0" smtClean="0">
                <a:solidFill>
                  <a:prstClr val="black"/>
                </a:solidFill>
                <a:latin typeface="Franklin Gothic Medium"/>
              </a:rPr>
              <a:t>	books</a:t>
            </a:r>
            <a:r>
              <a:rPr lang="en-US" sz="1500" b="0" dirty="0">
                <a:solidFill>
                  <a:prstClr val="black"/>
                </a:solidFill>
                <a:latin typeface="Franklin Gothic Medium"/>
              </a:rPr>
              <a:t>. (56 ed., Vol. 4, pp. 352-362). Newark, DE: International Reading </a:t>
            </a:r>
            <a:r>
              <a:rPr lang="en-US" sz="1500" b="0" dirty="0" smtClean="0">
                <a:solidFill>
                  <a:prstClr val="black"/>
                </a:solidFill>
                <a:latin typeface="Franklin Gothic Medium"/>
              </a:rPr>
              <a:t>	Association</a:t>
            </a:r>
            <a:r>
              <a:rPr lang="en-US" sz="1500" b="0" dirty="0">
                <a:solidFill>
                  <a:prstClr val="black"/>
                </a:solidFill>
                <a:latin typeface="Franklin Gothic Medium"/>
              </a:rPr>
              <a:t>.</a:t>
            </a:r>
          </a:p>
          <a:p>
            <a:pPr marL="0" lvl="0" indent="0">
              <a:spcBef>
                <a:spcPts val="0"/>
              </a:spcBef>
            </a:pPr>
            <a:endParaRPr lang="en-US" sz="1500" b="0" dirty="0" smtClean="0">
              <a:solidFill>
                <a:prstClr val="black"/>
              </a:solidFill>
              <a:latin typeface="Franklin Gothic Medium"/>
            </a:endParaRPr>
          </a:p>
          <a:p>
            <a:pPr marL="0" lvl="0" indent="0">
              <a:spcBef>
                <a:spcPts val="0"/>
              </a:spcBef>
            </a:pPr>
            <a:r>
              <a:rPr lang="en-US" sz="1500" b="0" dirty="0" err="1" smtClean="0">
                <a:solidFill>
                  <a:prstClr val="black"/>
                </a:solidFill>
                <a:latin typeface="Franklin Gothic Medium"/>
              </a:rPr>
              <a:t>LeFevre</a:t>
            </a:r>
            <a:r>
              <a:rPr lang="en-US" sz="1500" b="0" dirty="0">
                <a:solidFill>
                  <a:prstClr val="black"/>
                </a:solidFill>
                <a:latin typeface="Franklin Gothic Medium"/>
              </a:rPr>
              <a:t>, A. L., &amp; Shaw, T. V. (2011). Latino parent involvement and school success;  Longitudinal effects of </a:t>
            </a:r>
            <a:r>
              <a:rPr lang="en-US" sz="1500" b="0" dirty="0" smtClean="0">
                <a:solidFill>
                  <a:prstClr val="black"/>
                </a:solidFill>
                <a:latin typeface="Franklin Gothic Medium"/>
              </a:rPr>
              <a:t>	formal </a:t>
            </a:r>
            <a:r>
              <a:rPr lang="en-US" sz="1500" b="0" dirty="0">
                <a:solidFill>
                  <a:prstClr val="black"/>
                </a:solidFill>
                <a:latin typeface="Franklin Gothic Medium"/>
              </a:rPr>
              <a:t>and informal support. </a:t>
            </a:r>
            <a:r>
              <a:rPr lang="en-US" sz="1500" b="0" dirty="0" smtClean="0">
                <a:solidFill>
                  <a:prstClr val="black"/>
                </a:solidFill>
                <a:latin typeface="Franklin Gothic Medium"/>
              </a:rPr>
              <a:t>	SAGE</a:t>
            </a:r>
            <a:r>
              <a:rPr lang="en-US" sz="1500" b="0" dirty="0">
                <a:solidFill>
                  <a:prstClr val="black"/>
                </a:solidFill>
                <a:latin typeface="Franklin Gothic Medium"/>
              </a:rPr>
              <a:t>. Retrieved from </a:t>
            </a:r>
            <a:r>
              <a:rPr lang="en-US" sz="1500" b="0" dirty="0">
                <a:solidFill>
                  <a:prstClr val="black"/>
                </a:solidFill>
                <a:latin typeface="Franklin Gothic Medium"/>
                <a:hlinkClick r:id="rId2"/>
              </a:rPr>
              <a:t>http://</a:t>
            </a:r>
            <a:r>
              <a:rPr lang="en-US" sz="1500" b="0" dirty="0" smtClean="0">
                <a:solidFill>
                  <a:prstClr val="black"/>
                </a:solidFill>
                <a:latin typeface="Franklin Gothic Medium"/>
                <a:hlinkClick r:id="rId2"/>
              </a:rPr>
              <a:t>www.sagepublicatios.com</a:t>
            </a:r>
            <a:endParaRPr lang="en-US" sz="1500" b="0" dirty="0" smtClean="0">
              <a:solidFill>
                <a:prstClr val="black"/>
              </a:solidFill>
              <a:latin typeface="Franklin Gothic Medium"/>
            </a:endParaRP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err="1" smtClean="0">
                <a:solidFill>
                  <a:prstClr val="black"/>
                </a:solidFill>
                <a:latin typeface="Franklin Gothic Medium"/>
              </a:rPr>
              <a:t>Lewin</a:t>
            </a:r>
            <a:r>
              <a:rPr lang="en-US" sz="1500" b="0" dirty="0">
                <a:solidFill>
                  <a:prstClr val="black"/>
                </a:solidFill>
                <a:latin typeface="Franklin Gothic Medium"/>
              </a:rPr>
              <a:t>, T. (2012). Want to volunteer in schools? Be ready for a security check. New York, NY: New York Times.</a:t>
            </a: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err="1">
                <a:solidFill>
                  <a:prstClr val="black"/>
                </a:solidFill>
                <a:latin typeface="Franklin Gothic Medium"/>
              </a:rPr>
              <a:t>Linnakyla</a:t>
            </a:r>
            <a:r>
              <a:rPr lang="en-US" sz="1500" b="0" dirty="0">
                <a:solidFill>
                  <a:prstClr val="black"/>
                </a:solidFill>
                <a:latin typeface="Franklin Gothic Medium"/>
              </a:rPr>
              <a:t>, P., &amp; </a:t>
            </a:r>
            <a:r>
              <a:rPr lang="en-US" sz="1500" b="0" dirty="0" err="1">
                <a:solidFill>
                  <a:prstClr val="black"/>
                </a:solidFill>
                <a:latin typeface="Franklin Gothic Medium"/>
              </a:rPr>
              <a:t>Valijarvi</a:t>
            </a:r>
            <a:r>
              <a:rPr lang="en-US" sz="1500" b="0" dirty="0">
                <a:solidFill>
                  <a:prstClr val="black"/>
                </a:solidFill>
                <a:latin typeface="Franklin Gothic Medium"/>
              </a:rPr>
              <a:t>, J. (2005 ). Secrets to literacy success: The </a:t>
            </a:r>
            <a:r>
              <a:rPr lang="en-US" sz="1500" b="0" dirty="0" err="1">
                <a:solidFill>
                  <a:prstClr val="black"/>
                </a:solidFill>
                <a:latin typeface="Franklin Gothic Medium"/>
              </a:rPr>
              <a:t>finnish</a:t>
            </a:r>
            <a:r>
              <a:rPr lang="en-US" sz="1500" b="0" dirty="0">
                <a:solidFill>
                  <a:prstClr val="black"/>
                </a:solidFill>
                <a:latin typeface="Franklin Gothic Medium"/>
              </a:rPr>
              <a:t> story. (45 ed., Vol. 3, pp. 34-7). </a:t>
            </a:r>
            <a:r>
              <a:rPr lang="en-US" sz="1500" b="0" dirty="0" smtClean="0">
                <a:solidFill>
                  <a:prstClr val="black"/>
                </a:solidFill>
                <a:latin typeface="Franklin Gothic Medium"/>
              </a:rPr>
              <a:t>	Canada</a:t>
            </a:r>
            <a:r>
              <a:rPr lang="en-US" sz="1500" b="0" dirty="0">
                <a:solidFill>
                  <a:prstClr val="black"/>
                </a:solidFill>
                <a:latin typeface="Franklin Gothic Medium"/>
              </a:rPr>
              <a:t>: The H.W. Wilson </a:t>
            </a:r>
            <a:r>
              <a:rPr lang="en-US" sz="1500" b="0" dirty="0" smtClean="0">
                <a:solidFill>
                  <a:prstClr val="black"/>
                </a:solidFill>
                <a:latin typeface="Franklin Gothic Medium"/>
              </a:rPr>
              <a:t>	Company</a:t>
            </a:r>
            <a:r>
              <a:rPr lang="en-US" sz="1500" b="0" dirty="0">
                <a:solidFill>
                  <a:prstClr val="black"/>
                </a:solidFill>
                <a:latin typeface="Franklin Gothic Medium"/>
              </a:rPr>
              <a:t>.</a:t>
            </a: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err="1">
                <a:solidFill>
                  <a:prstClr val="black"/>
                </a:solidFill>
                <a:latin typeface="Franklin Gothic Medium"/>
              </a:rPr>
              <a:t>Linna</a:t>
            </a:r>
            <a:r>
              <a:rPr lang="en-US" sz="1500" b="0" dirty="0">
                <a:solidFill>
                  <a:prstClr val="black"/>
                </a:solidFill>
                <a:latin typeface="Franklin Gothic Medium"/>
              </a:rPr>
              <a:t>, H. (2005). Case study: A reader-friendly school . (2 ed., Vol. 63, pp. 74-76). Alexandria VA: Association for </a:t>
            </a:r>
            <a:r>
              <a:rPr lang="en-US" sz="1500" b="0" dirty="0" smtClean="0">
                <a:solidFill>
                  <a:prstClr val="black"/>
                </a:solidFill>
                <a:latin typeface="Franklin Gothic Medium"/>
              </a:rPr>
              <a:t>Supervision </a:t>
            </a:r>
            <a:r>
              <a:rPr lang="en-US" sz="1500" b="0" dirty="0">
                <a:solidFill>
                  <a:prstClr val="black"/>
                </a:solidFill>
                <a:latin typeface="Franklin Gothic Medium"/>
              </a:rPr>
              <a:t>&amp; Curriculum </a:t>
            </a:r>
            <a:r>
              <a:rPr lang="en-US" sz="1500" b="0" dirty="0" smtClean="0">
                <a:solidFill>
                  <a:prstClr val="black"/>
                </a:solidFill>
                <a:latin typeface="Franklin Gothic Medium"/>
              </a:rPr>
              <a:t>	Development.</a:t>
            </a:r>
          </a:p>
          <a:p>
            <a:pPr marL="0" lvl="0" indent="0">
              <a:spcBef>
                <a:spcPts val="0"/>
              </a:spcBef>
            </a:pPr>
            <a:endParaRPr lang="en-US" sz="1500" b="0" dirty="0" smtClean="0">
              <a:solidFill>
                <a:prstClr val="black"/>
              </a:solidFill>
              <a:latin typeface="Franklin Gothic Medium"/>
            </a:endParaRPr>
          </a:p>
          <a:p>
            <a:pPr marL="0" lvl="0" indent="0">
              <a:spcBef>
                <a:spcPts val="0"/>
              </a:spcBef>
            </a:pPr>
            <a:r>
              <a:rPr lang="en-US" sz="1500" b="0" dirty="0">
                <a:solidFill>
                  <a:prstClr val="black"/>
                </a:solidFill>
                <a:latin typeface="Franklin Gothic Medium"/>
              </a:rPr>
              <a:t>Niles, L. (2012). The method and movement. (Vol. 123, pp. 34-40). </a:t>
            </a:r>
            <a:r>
              <a:rPr lang="en-US" sz="1500" b="0" dirty="0" err="1">
                <a:solidFill>
                  <a:prstClr val="black"/>
                </a:solidFill>
                <a:latin typeface="Franklin Gothic Medium"/>
              </a:rPr>
              <a:t>Strad</a:t>
            </a:r>
            <a:r>
              <a:rPr lang="en-US" sz="1500" b="0" dirty="0" smtClean="0">
                <a:solidFill>
                  <a:prstClr val="black"/>
                </a:solidFill>
                <a:latin typeface="Franklin Gothic Medium"/>
              </a:rPr>
              <a:t>.</a:t>
            </a: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a:solidFill>
                  <a:prstClr val="black"/>
                </a:solidFill>
                <a:latin typeface="Franklin Gothic Medium"/>
              </a:rPr>
              <a:t>O'Connor-</a:t>
            </a:r>
            <a:r>
              <a:rPr lang="en-US" sz="1500" b="0" dirty="0" err="1">
                <a:solidFill>
                  <a:prstClr val="black"/>
                </a:solidFill>
                <a:latin typeface="Franklin Gothic Medium"/>
              </a:rPr>
              <a:t>Petruso</a:t>
            </a:r>
            <a:r>
              <a:rPr lang="en-US" sz="1500" b="0" dirty="0">
                <a:solidFill>
                  <a:prstClr val="black"/>
                </a:solidFill>
                <a:latin typeface="Franklin Gothic Medium"/>
              </a:rPr>
              <a:t>, S., &amp; </a:t>
            </a:r>
            <a:r>
              <a:rPr lang="en-US" sz="1500" b="0" dirty="0" err="1">
                <a:solidFill>
                  <a:prstClr val="black"/>
                </a:solidFill>
                <a:latin typeface="Franklin Gothic Medium"/>
              </a:rPr>
              <a:t>Girelli-Carasi</a:t>
            </a:r>
            <a:r>
              <a:rPr lang="en-US" sz="1500" b="0" dirty="0">
                <a:solidFill>
                  <a:prstClr val="black"/>
                </a:solidFill>
                <a:latin typeface="Franklin Gothic Medium"/>
              </a:rPr>
              <a:t>, F. (2009). </a:t>
            </a:r>
            <a:r>
              <a:rPr lang="en-US" sz="1500" b="0" dirty="0" smtClean="0">
                <a:solidFill>
                  <a:prstClr val="black"/>
                </a:solidFill>
                <a:latin typeface="Franklin Gothic Medium"/>
              </a:rPr>
              <a:t>Globalization</a:t>
            </a:r>
            <a:r>
              <a:rPr lang="en-US" sz="1500" b="0" dirty="0">
                <a:solidFill>
                  <a:prstClr val="black"/>
                </a:solidFill>
                <a:latin typeface="Franklin Gothic Medium"/>
              </a:rPr>
              <a:t>: Technology literacy and curriculum. </a:t>
            </a:r>
            <a:r>
              <a:rPr lang="en-US" sz="1500" b="0" dirty="0" err="1">
                <a:solidFill>
                  <a:prstClr val="black"/>
                </a:solidFill>
                <a:latin typeface="Franklin Gothic Medium"/>
              </a:rPr>
              <a:t>Boston,MA</a:t>
            </a:r>
            <a:r>
              <a:rPr lang="en-US" sz="1500" b="0" dirty="0">
                <a:solidFill>
                  <a:prstClr val="black"/>
                </a:solidFill>
                <a:latin typeface="Franklin Gothic Medium"/>
              </a:rPr>
              <a:t>: Pearson </a:t>
            </a:r>
            <a:r>
              <a:rPr lang="en-US" sz="1500" b="0" dirty="0" smtClean="0">
                <a:solidFill>
                  <a:prstClr val="black"/>
                </a:solidFill>
                <a:latin typeface="Franklin Gothic Medium"/>
              </a:rPr>
              <a:t>Learning </a:t>
            </a:r>
            <a:r>
              <a:rPr lang="en-US" sz="1500" b="0" dirty="0">
                <a:solidFill>
                  <a:prstClr val="black"/>
                </a:solidFill>
                <a:latin typeface="Franklin Gothic Medium"/>
              </a:rPr>
              <a:t>Solutions.</a:t>
            </a:r>
          </a:p>
          <a:p>
            <a:pPr marL="0" lvl="0" indent="0">
              <a:spcBef>
                <a:spcPts val="0"/>
              </a:spcBef>
            </a:pPr>
            <a:endParaRPr lang="en-US" sz="1500" b="0" dirty="0" smtClean="0">
              <a:solidFill>
                <a:prstClr val="black"/>
              </a:solidFill>
              <a:latin typeface="Franklin Gothic Medium"/>
            </a:endParaRPr>
          </a:p>
          <a:p>
            <a:pPr marL="0" lvl="0" indent="0">
              <a:spcBef>
                <a:spcPts val="0"/>
              </a:spcBef>
            </a:pPr>
            <a:r>
              <a:rPr lang="en-US" sz="1500" b="0" dirty="0" err="1" smtClean="0">
                <a:solidFill>
                  <a:prstClr val="black"/>
                </a:solidFill>
                <a:latin typeface="Franklin Gothic Medium"/>
              </a:rPr>
              <a:t>Ronholm</a:t>
            </a:r>
            <a:r>
              <a:rPr lang="en-US" sz="1500" b="0" dirty="0">
                <a:solidFill>
                  <a:prstClr val="black"/>
                </a:solidFill>
                <a:latin typeface="Franklin Gothic Medium"/>
              </a:rPr>
              <a:t>, P. (2009). Fun, fanfare inspire lifelong love of reading. (2 ed., Vol. 27, p. 12). Newark, DE: Reading </a:t>
            </a:r>
            <a:r>
              <a:rPr lang="en-US" sz="1500" b="0" dirty="0" err="1" smtClean="0">
                <a:solidFill>
                  <a:prstClr val="black"/>
                </a:solidFill>
                <a:latin typeface="Franklin Gothic Medium"/>
              </a:rPr>
              <a:t>Roday</a:t>
            </a:r>
            <a:endParaRPr lang="en-US" sz="1500" b="0" dirty="0">
              <a:solidFill>
                <a:prstClr val="black"/>
              </a:solidFill>
              <a:latin typeface="Franklin Gothic Medium"/>
            </a:endParaRP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a:solidFill>
                  <a:prstClr val="black"/>
                </a:solidFill>
                <a:latin typeface="Franklin Gothic Medium"/>
              </a:rPr>
              <a:t>Ryan, C. S., Casas, J. F., Kelly- Vance, L., &amp; </a:t>
            </a:r>
            <a:r>
              <a:rPr lang="en-US" sz="1500" b="0" dirty="0" err="1">
                <a:solidFill>
                  <a:prstClr val="black"/>
                </a:solidFill>
                <a:latin typeface="Franklin Gothic Medium"/>
              </a:rPr>
              <a:t>Ryalls</a:t>
            </a:r>
            <a:r>
              <a:rPr lang="en-US" sz="1500" b="0" dirty="0">
                <a:solidFill>
                  <a:prstClr val="black"/>
                </a:solidFill>
                <a:latin typeface="Franklin Gothic Medium"/>
              </a:rPr>
              <a:t>, B. O. (2010). Parent involvement and views of school success: </a:t>
            </a:r>
            <a:r>
              <a:rPr lang="en-US" sz="1500" b="0" dirty="0" smtClean="0">
                <a:solidFill>
                  <a:prstClr val="black"/>
                </a:solidFill>
                <a:latin typeface="Franklin Gothic Medium"/>
              </a:rPr>
              <a:t>The </a:t>
            </a:r>
            <a:r>
              <a:rPr lang="en-US" sz="1500" b="0" dirty="0">
                <a:solidFill>
                  <a:prstClr val="black"/>
                </a:solidFill>
                <a:latin typeface="Franklin Gothic Medium"/>
              </a:rPr>
              <a:t>role of parents' </a:t>
            </a:r>
            <a:r>
              <a:rPr lang="en-US" sz="1500" b="0" dirty="0" err="1">
                <a:solidFill>
                  <a:prstClr val="black"/>
                </a:solidFill>
                <a:latin typeface="Franklin Gothic Medium"/>
              </a:rPr>
              <a:t>latino</a:t>
            </a:r>
            <a:r>
              <a:rPr lang="en-US" sz="1500" b="0" dirty="0">
                <a:solidFill>
                  <a:prstClr val="black"/>
                </a:solidFill>
                <a:latin typeface="Franklin Gothic Medium"/>
              </a:rPr>
              <a:t> </a:t>
            </a:r>
            <a:r>
              <a:rPr lang="en-US" sz="1500" b="0" dirty="0" smtClean="0">
                <a:solidFill>
                  <a:prstClr val="black"/>
                </a:solidFill>
                <a:latin typeface="Franklin Gothic Medium"/>
              </a:rPr>
              <a:t>	and </a:t>
            </a:r>
            <a:r>
              <a:rPr lang="en-US" sz="1500" b="0" dirty="0">
                <a:solidFill>
                  <a:prstClr val="black"/>
                </a:solidFill>
                <a:latin typeface="Franklin Gothic Medium"/>
              </a:rPr>
              <a:t>white </a:t>
            </a:r>
            <a:r>
              <a:rPr lang="en-US" sz="1500" b="0" dirty="0" err="1">
                <a:solidFill>
                  <a:prstClr val="black"/>
                </a:solidFill>
                <a:latin typeface="Franklin Gothic Medium"/>
              </a:rPr>
              <a:t>american</a:t>
            </a:r>
            <a:r>
              <a:rPr lang="en-US" sz="1500" b="0" dirty="0">
                <a:solidFill>
                  <a:prstClr val="black"/>
                </a:solidFill>
                <a:latin typeface="Franklin Gothic Medium"/>
              </a:rPr>
              <a:t> cultural orientation. (47 ed., Vol. 4, pp. 391-405</a:t>
            </a:r>
            <a:r>
              <a:rPr lang="en-US" sz="1500" b="0" dirty="0" smtClean="0">
                <a:solidFill>
                  <a:prstClr val="black"/>
                </a:solidFill>
                <a:latin typeface="Franklin Gothic Medium"/>
              </a:rPr>
              <a:t>). Psychology </a:t>
            </a:r>
            <a:r>
              <a:rPr lang="en-US" sz="1500" b="0" dirty="0">
                <a:solidFill>
                  <a:prstClr val="black"/>
                </a:solidFill>
                <a:latin typeface="Franklin Gothic Medium"/>
              </a:rPr>
              <a:t>in the Schools. DOI: </a:t>
            </a:r>
            <a:r>
              <a:rPr lang="en-US" sz="1500" b="0" dirty="0" smtClean="0">
                <a:solidFill>
                  <a:prstClr val="black"/>
                </a:solidFill>
                <a:latin typeface="Franklin Gothic Medium"/>
              </a:rPr>
              <a:t>	www.interscience.wiley.com </a:t>
            </a:r>
            <a:endParaRPr lang="en-US" sz="1500" b="0" dirty="0">
              <a:solidFill>
                <a:prstClr val="black"/>
              </a:solidFill>
              <a:latin typeface="Franklin Gothic Medium"/>
            </a:endParaRP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a:solidFill>
                  <a:prstClr val="black"/>
                </a:solidFill>
                <a:latin typeface="Franklin Gothic Medium"/>
              </a:rPr>
              <a:t>Sheldon, W. D., Stinson, F., &amp; Peebles, J. D. (1969).Comparison of three methods of reading: a continuation </a:t>
            </a:r>
            <a:r>
              <a:rPr lang="en-US" sz="1500" b="0" dirty="0" smtClean="0">
                <a:solidFill>
                  <a:prstClr val="black"/>
                </a:solidFill>
                <a:latin typeface="Franklin Gothic Medium"/>
              </a:rPr>
              <a:t>study </a:t>
            </a:r>
            <a:r>
              <a:rPr lang="en-US" sz="1500" b="0" dirty="0">
                <a:solidFill>
                  <a:prstClr val="black"/>
                </a:solidFill>
                <a:latin typeface="Franklin Gothic Medium"/>
              </a:rPr>
              <a:t>in the third grade. (22 ed., </a:t>
            </a:r>
            <a:r>
              <a:rPr lang="en-US" sz="1500" b="0" dirty="0" smtClean="0">
                <a:solidFill>
                  <a:prstClr val="black"/>
                </a:solidFill>
                <a:latin typeface="Franklin Gothic Medium"/>
              </a:rPr>
              <a:t>	Vol</a:t>
            </a:r>
            <a:r>
              <a:rPr lang="en-US" sz="1500" b="0" dirty="0">
                <a:solidFill>
                  <a:prstClr val="black"/>
                </a:solidFill>
                <a:latin typeface="Franklin Gothic Medium"/>
              </a:rPr>
              <a:t>. 6, pp. 539-546). Newark, DE: International Reading Association.</a:t>
            </a: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err="1">
                <a:solidFill>
                  <a:prstClr val="black"/>
                </a:solidFill>
                <a:latin typeface="Franklin Gothic Medium"/>
              </a:rPr>
              <a:t>Smoldt</a:t>
            </a:r>
            <a:r>
              <a:rPr lang="en-US" sz="1500" b="0" dirty="0">
                <a:solidFill>
                  <a:prstClr val="black"/>
                </a:solidFill>
                <a:latin typeface="Franklin Gothic Medium"/>
              </a:rPr>
              <a:t>, A. (2002). Book club: Motivating young readers. (3 ed., Vol. 19, p. 10). Newark, DE: International Reading Today</a:t>
            </a:r>
            <a:r>
              <a:rPr lang="en-US" sz="1500" b="0" dirty="0" smtClean="0">
                <a:solidFill>
                  <a:prstClr val="black"/>
                </a:solidFill>
                <a:latin typeface="Franklin Gothic Medium"/>
              </a:rPr>
              <a:t>.</a:t>
            </a:r>
          </a:p>
          <a:p>
            <a:pPr marL="0" lvl="0" indent="0">
              <a:spcBef>
                <a:spcPts val="0"/>
              </a:spcBef>
            </a:pPr>
            <a:endParaRPr lang="en-US" sz="1500" b="0" dirty="0" smtClean="0">
              <a:solidFill>
                <a:prstClr val="black"/>
              </a:solidFill>
              <a:latin typeface="Franklin Gothic Medium"/>
            </a:endParaRPr>
          </a:p>
          <a:p>
            <a:pPr marL="0" lvl="0" indent="0">
              <a:spcBef>
                <a:spcPts val="0"/>
              </a:spcBef>
            </a:pPr>
            <a:r>
              <a:rPr lang="en-US" sz="1500" b="0" dirty="0" smtClean="0">
                <a:solidFill>
                  <a:prstClr val="black"/>
                </a:solidFill>
                <a:latin typeface="Franklin Gothic Medium"/>
              </a:rPr>
              <a:t>Teach </a:t>
            </a:r>
            <a:r>
              <a:rPr lang="en-US" sz="1500" b="0" dirty="0">
                <a:solidFill>
                  <a:prstClr val="black"/>
                </a:solidFill>
                <a:latin typeface="Franklin Gothic Medium"/>
              </a:rPr>
              <a:t>for America. (2011). Instructional planning &amp; delivery. (pp. 147-173). Teach For </a:t>
            </a:r>
          </a:p>
          <a:p>
            <a:pPr marL="0" lvl="0" indent="0">
              <a:spcBef>
                <a:spcPts val="0"/>
              </a:spcBef>
            </a:pPr>
            <a:r>
              <a:rPr lang="en-US" sz="1500" b="0" dirty="0" smtClean="0">
                <a:solidFill>
                  <a:prstClr val="black"/>
                </a:solidFill>
                <a:latin typeface="Franklin Gothic Medium"/>
              </a:rPr>
              <a:t>	America</a:t>
            </a:r>
            <a:r>
              <a:rPr lang="en-US" sz="1500" b="0" dirty="0">
                <a:solidFill>
                  <a:prstClr val="black"/>
                </a:solidFill>
                <a:latin typeface="Franklin Gothic Medium"/>
              </a:rPr>
              <a:t>. Retrieved from http://teachingasleadership.org/sites/default/files/Related-Readings/IPD_Ch8_2011.pd</a:t>
            </a:r>
          </a:p>
          <a:p>
            <a:pPr marL="0" lvl="0" indent="0">
              <a:spcBef>
                <a:spcPts val="0"/>
              </a:spcBef>
            </a:pPr>
            <a:r>
              <a:rPr lang="en-US" sz="1500" b="0" dirty="0" smtClean="0">
                <a:solidFill>
                  <a:prstClr val="black"/>
                </a:solidFill>
                <a:latin typeface="Franklin Gothic Medium"/>
              </a:rPr>
              <a:t> </a:t>
            </a:r>
            <a:endParaRPr lang="en-US" sz="1500" b="0" dirty="0">
              <a:solidFill>
                <a:prstClr val="black"/>
              </a:solidFill>
              <a:latin typeface="Franklin Gothic Medium"/>
            </a:endParaRPr>
          </a:p>
          <a:p>
            <a:pPr marL="0" lvl="0" indent="0">
              <a:spcBef>
                <a:spcPts val="0"/>
              </a:spcBef>
            </a:pPr>
            <a:endParaRPr lang="en-US" sz="1500" b="0" dirty="0">
              <a:solidFill>
                <a:prstClr val="black"/>
              </a:solidFill>
              <a:latin typeface="Franklin Gothic Medium"/>
            </a:endParaRPr>
          </a:p>
          <a:p>
            <a:pPr marL="0" lvl="0" indent="0">
              <a:spcBef>
                <a:spcPts val="0"/>
              </a:spcBef>
            </a:pPr>
            <a:r>
              <a:rPr lang="en-US" sz="1500" b="0" dirty="0" err="1">
                <a:solidFill>
                  <a:prstClr val="black"/>
                </a:solidFill>
                <a:latin typeface="Franklin Gothic Medium"/>
              </a:rPr>
              <a:t>Whittingham</a:t>
            </a:r>
            <a:r>
              <a:rPr lang="en-US" sz="1500" b="0" dirty="0">
                <a:solidFill>
                  <a:prstClr val="black"/>
                </a:solidFill>
                <a:latin typeface="Franklin Gothic Medium"/>
              </a:rPr>
              <a:t>, J., &amp; Huffman, S. (2009). The effects of book clubs on the reading attitudes of middle school students. (46 </a:t>
            </a:r>
            <a:r>
              <a:rPr lang="en-US" sz="1500" b="0" dirty="0" smtClean="0">
                <a:solidFill>
                  <a:prstClr val="black"/>
                </a:solidFill>
                <a:latin typeface="Franklin Gothic Medium"/>
              </a:rPr>
              <a:t>	ed</a:t>
            </a:r>
            <a:r>
              <a:rPr lang="en-US" sz="1500" b="0" dirty="0">
                <a:solidFill>
                  <a:prstClr val="black"/>
                </a:solidFill>
                <a:latin typeface="Franklin Gothic Medium"/>
              </a:rPr>
              <a:t>., Vol. 3, pp. </a:t>
            </a:r>
            <a:r>
              <a:rPr lang="en-US" sz="1500" b="0" dirty="0" smtClean="0">
                <a:solidFill>
                  <a:prstClr val="black"/>
                </a:solidFill>
                <a:latin typeface="Franklin Gothic Medium"/>
              </a:rPr>
              <a:t>	130-136</a:t>
            </a:r>
            <a:r>
              <a:rPr lang="en-US" sz="1500" b="0" dirty="0">
                <a:solidFill>
                  <a:prstClr val="black"/>
                </a:solidFill>
                <a:latin typeface="Franklin Gothic Medium"/>
              </a:rPr>
              <a:t>). Conway, AR: Reading Improvement.</a:t>
            </a:r>
          </a:p>
          <a:p>
            <a:endParaRPr lang="en-US" dirty="0"/>
          </a:p>
        </p:txBody>
      </p:sp>
    </p:spTree>
    <p:extLst>
      <p:ext uri="{BB962C8B-B14F-4D97-AF65-F5344CB8AC3E}">
        <p14:creationId xmlns:p14="http://schemas.microsoft.com/office/powerpoint/2010/main" val="32612412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520940" cy="548640"/>
          </a:xfrm>
        </p:spPr>
        <p:txBody>
          <a:bodyPr/>
          <a:lstStyle/>
          <a:p>
            <a:r>
              <a:rPr lang="en-US" dirty="0" smtClean="0"/>
              <a:t/>
            </a:r>
            <a:br>
              <a:rPr lang="en-US" dirty="0" smtClean="0"/>
            </a:br>
            <a:r>
              <a:rPr lang="en-US" dirty="0" smtClean="0"/>
              <a:t>Appendix a: Draft student Survey			</a:t>
            </a:r>
            <a:endParaRPr lang="en-US" dirty="0"/>
          </a:p>
        </p:txBody>
      </p:sp>
      <p:sp>
        <p:nvSpPr>
          <p:cNvPr id="3" name="Content Placeholder 2"/>
          <p:cNvSpPr>
            <a:spLocks noGrp="1"/>
          </p:cNvSpPr>
          <p:nvPr>
            <p:ph idx="1"/>
          </p:nvPr>
        </p:nvSpPr>
        <p:spPr/>
        <p:txBody>
          <a:bodyPr/>
          <a:lstStyle/>
          <a:p>
            <a:r>
              <a:rPr lang="en-US" dirty="0" smtClean="0">
                <a:latin typeface="Adobe Gothic Std B" pitchFamily="34" charset="-128"/>
                <a:ea typeface="Adobe Gothic Std B" pitchFamily="34" charset="-128"/>
              </a:rPr>
              <a:t>How often do you read with your parent?</a:t>
            </a:r>
          </a:p>
          <a:p>
            <a:r>
              <a:rPr lang="en-US" dirty="0" smtClean="0">
                <a:latin typeface="Adobe Gothic Std B" pitchFamily="34" charset="-128"/>
                <a:ea typeface="Adobe Gothic Std B" pitchFamily="34" charset="-128"/>
              </a:rPr>
              <a:t>How often do you read for pleasure?</a:t>
            </a:r>
          </a:p>
          <a:p>
            <a:r>
              <a:rPr lang="en-US" dirty="0" smtClean="0">
                <a:latin typeface="Adobe Gothic Std B" pitchFamily="34" charset="-128"/>
                <a:ea typeface="Adobe Gothic Std B" pitchFamily="34" charset="-128"/>
              </a:rPr>
              <a:t>How often do you visit  your local library?</a:t>
            </a:r>
          </a:p>
          <a:p>
            <a:r>
              <a:rPr lang="en-US" dirty="0" smtClean="0">
                <a:latin typeface="Adobe Gothic Std B" pitchFamily="34" charset="-128"/>
                <a:ea typeface="Adobe Gothic Std B" pitchFamily="34" charset="-128"/>
              </a:rPr>
              <a:t>How far do you have to travel to reach a book store?</a:t>
            </a:r>
          </a:p>
          <a:p>
            <a:r>
              <a:rPr lang="en-US" dirty="0" smtClean="0">
                <a:latin typeface="Adobe Gothic Std B" pitchFamily="34" charset="-128"/>
                <a:ea typeface="Adobe Gothic Std B" pitchFamily="34" charset="-128"/>
              </a:rPr>
              <a:t>Do you find it difficult to read at home?</a:t>
            </a:r>
          </a:p>
          <a:p>
            <a:r>
              <a:rPr lang="en-US" dirty="0" smtClean="0">
                <a:latin typeface="Adobe Gothic Std B" pitchFamily="34" charset="-128"/>
                <a:ea typeface="Adobe Gothic Std B" pitchFamily="34" charset="-128"/>
              </a:rPr>
              <a:t>How many  hours of television do you watch a day?</a:t>
            </a:r>
          </a:p>
          <a:p>
            <a:r>
              <a:rPr lang="en-US" dirty="0" smtClean="0">
                <a:latin typeface="Adobe Gothic Std B" pitchFamily="34" charset="-128"/>
                <a:ea typeface="Adobe Gothic Std B" pitchFamily="34" charset="-128"/>
              </a:rPr>
              <a:t>How many  hours of television do you watch a week?</a:t>
            </a:r>
          </a:p>
          <a:p>
            <a:r>
              <a:rPr lang="en-US" dirty="0" smtClean="0">
                <a:latin typeface="Adobe Gothic Std B" pitchFamily="34" charset="-128"/>
                <a:ea typeface="Adobe Gothic Std B" pitchFamily="34" charset="-128"/>
              </a:rPr>
              <a:t>Are great books offered at your school’s book fairs?</a:t>
            </a:r>
          </a:p>
          <a:p>
            <a:r>
              <a:rPr lang="en-US" dirty="0" smtClean="0">
                <a:latin typeface="Adobe Gothic Std B" pitchFamily="34" charset="-128"/>
                <a:ea typeface="Adobe Gothic Std B" pitchFamily="34" charset="-128"/>
              </a:rPr>
              <a:t>What do you do for fun (hobbies)?</a:t>
            </a:r>
          </a:p>
          <a:p>
            <a:endParaRPr lang="en-US" dirty="0" smtClean="0"/>
          </a:p>
          <a:p>
            <a:endParaRPr lang="en-US" dirty="0"/>
          </a:p>
        </p:txBody>
      </p:sp>
      <p:sp>
        <p:nvSpPr>
          <p:cNvPr id="4" name="Title 1"/>
          <p:cNvSpPr txBox="1">
            <a:spLocks/>
          </p:cNvSpPr>
          <p:nvPr/>
        </p:nvSpPr>
        <p:spPr>
          <a:xfrm>
            <a:off x="-304800" y="45720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endParaRPr lang="en-US"/>
          </a:p>
        </p:txBody>
      </p:sp>
      <p:sp>
        <p:nvSpPr>
          <p:cNvPr id="5" name="Title 1"/>
          <p:cNvSpPr txBox="1">
            <a:spLocks/>
          </p:cNvSpPr>
          <p:nvPr/>
        </p:nvSpPr>
        <p:spPr>
          <a:xfrm>
            <a:off x="914400" y="45720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endParaRPr lang="en-US"/>
          </a:p>
        </p:txBody>
      </p:sp>
      <p:sp>
        <p:nvSpPr>
          <p:cNvPr id="6" name="Title 1"/>
          <p:cNvSpPr txBox="1">
            <a:spLocks/>
          </p:cNvSpPr>
          <p:nvPr/>
        </p:nvSpPr>
        <p:spPr>
          <a:xfrm>
            <a:off x="838200" y="30480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7452" y="268892"/>
            <a:ext cx="1857375" cy="139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88655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r>
              <a:rPr lang="en-US" dirty="0"/>
              <a:t> </a:t>
            </a:r>
            <a:r>
              <a:rPr lang="en-US" dirty="0" smtClean="0"/>
              <a:t>B - Principal consent form </a:t>
            </a:r>
            <a:endParaRPr lang="en-US" dirty="0"/>
          </a:p>
        </p:txBody>
      </p:sp>
      <p:sp>
        <p:nvSpPr>
          <p:cNvPr id="3" name="Content Placeholder 2"/>
          <p:cNvSpPr>
            <a:spLocks noGrp="1"/>
          </p:cNvSpPr>
          <p:nvPr>
            <p:ph idx="1"/>
          </p:nvPr>
        </p:nvSpPr>
        <p:spPr>
          <a:xfrm>
            <a:off x="304800" y="1100628"/>
            <a:ext cx="8458200" cy="5528772"/>
          </a:xfrm>
        </p:spPr>
        <p:txBody>
          <a:bodyPr>
            <a:normAutofit fontScale="77500" lnSpcReduction="20000"/>
          </a:bodyPr>
          <a:lstStyle/>
          <a:p>
            <a:endParaRPr lang="en-US" dirty="0"/>
          </a:p>
          <a:p>
            <a:r>
              <a:rPr lang="en-US" sz="2100" dirty="0"/>
              <a:t>Dear Principal,</a:t>
            </a:r>
          </a:p>
          <a:p>
            <a:r>
              <a:rPr lang="en-US" sz="2100" b="0" dirty="0"/>
              <a:t>My name is Erika Gil.  I am a student attending Brooklyn College, who is enrolled in an Action Research class.  I am completing an Action Research project and I would appreciate your support in completing it.  The project is focused on helping students with their literacy skills.  By creating a book club that takes place after or before school hours, students will increase the amount of time that they engage in reading.  The project requires the assistance of both the parent volunteers and the students.   All the data from the school will be undisclosed for the security of all the participants and the school administration.  </a:t>
            </a:r>
          </a:p>
          <a:p>
            <a:r>
              <a:rPr lang="en-US" sz="2100" b="0" dirty="0"/>
              <a:t>Surveys will be given before and after the research to view the effectiveness of a book club.  This information will be useful for instructors that are having difficulties reaching some students.  The focus of the reading club is to create motivated readers and provide parents with tools that can help guide their children through the world of literature.</a:t>
            </a:r>
          </a:p>
          <a:p>
            <a:r>
              <a:rPr lang="en-US" sz="2100" b="0" dirty="0"/>
              <a:t>If you have any questions please feel free to contact me at egilteach@gmail.com.</a:t>
            </a:r>
          </a:p>
          <a:p>
            <a:r>
              <a:rPr lang="en-US" sz="2100" dirty="0"/>
              <a:t>Sincerely,</a:t>
            </a:r>
          </a:p>
          <a:p>
            <a:r>
              <a:rPr lang="en-US" sz="2100" dirty="0"/>
              <a:t>Erika Gil</a:t>
            </a:r>
          </a:p>
          <a:p>
            <a:endParaRPr lang="en-US" sz="2100" dirty="0"/>
          </a:p>
          <a:p>
            <a:endParaRPr lang="en-US" sz="2100" dirty="0"/>
          </a:p>
          <a:p>
            <a:r>
              <a:rPr lang="en-US" sz="2100" dirty="0"/>
              <a:t>Today’s date_________________</a:t>
            </a:r>
          </a:p>
          <a:p>
            <a:endParaRPr lang="en-US" sz="2100" dirty="0"/>
          </a:p>
          <a:p>
            <a:r>
              <a:rPr lang="en-US" sz="2100" dirty="0"/>
              <a:t>I, _____________________________ allow Erika Gil an Early Action Research project on the education topic stated.</a:t>
            </a:r>
          </a:p>
          <a:p>
            <a:endParaRPr lang="en-US" dirty="0"/>
          </a:p>
        </p:txBody>
      </p:sp>
    </p:spTree>
    <p:extLst>
      <p:ext uri="{BB962C8B-B14F-4D97-AF65-F5344CB8AC3E}">
        <p14:creationId xmlns:p14="http://schemas.microsoft.com/office/powerpoint/2010/main" val="9139959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c: </a:t>
            </a:r>
            <a:r>
              <a:rPr lang="en-US" sz="2400" dirty="0" smtClean="0"/>
              <a:t>Parent/</a:t>
            </a:r>
            <a:r>
              <a:rPr lang="en-US" sz="2400" dirty="0" err="1" smtClean="0"/>
              <a:t>gaurdian</a:t>
            </a:r>
            <a:r>
              <a:rPr lang="en-US" sz="2400" dirty="0" smtClean="0"/>
              <a:t> consent form</a:t>
            </a:r>
            <a:endParaRPr lang="en-US" sz="2400" dirty="0"/>
          </a:p>
        </p:txBody>
      </p:sp>
      <p:sp>
        <p:nvSpPr>
          <p:cNvPr id="3" name="Content Placeholder 2"/>
          <p:cNvSpPr>
            <a:spLocks noGrp="1"/>
          </p:cNvSpPr>
          <p:nvPr>
            <p:ph idx="1"/>
          </p:nvPr>
        </p:nvSpPr>
        <p:spPr>
          <a:xfrm>
            <a:off x="457200" y="1100628"/>
            <a:ext cx="8382000" cy="5300172"/>
          </a:xfrm>
        </p:spPr>
        <p:txBody>
          <a:bodyPr>
            <a:noAutofit/>
          </a:bodyPr>
          <a:lstStyle/>
          <a:p>
            <a:pPr>
              <a:spcBef>
                <a:spcPts val="0"/>
              </a:spcBef>
            </a:pPr>
            <a:r>
              <a:rPr lang="en-US" sz="1500" b="0" dirty="0"/>
              <a:t>My name is Erika Gil.  I am a student attending Brooklyn College, who is</a:t>
            </a:r>
            <a:r>
              <a:rPr lang="en-US" sz="1500" dirty="0"/>
              <a:t> </a:t>
            </a:r>
            <a:r>
              <a:rPr lang="en-US" sz="1500" b="0" dirty="0"/>
              <a:t>enrolled in an </a:t>
            </a:r>
            <a:r>
              <a:rPr lang="en-US" sz="1500" b="0" dirty="0" smtClean="0"/>
              <a:t>Action</a:t>
            </a:r>
          </a:p>
          <a:p>
            <a:pPr>
              <a:spcBef>
                <a:spcPts val="0"/>
              </a:spcBef>
            </a:pPr>
            <a:r>
              <a:rPr lang="en-US" sz="1500" b="0" dirty="0" smtClean="0"/>
              <a:t>Research </a:t>
            </a:r>
            <a:r>
              <a:rPr lang="en-US" sz="1500" b="0" dirty="0"/>
              <a:t>class.  I am completing an Action Research project and I would appreciate your support </a:t>
            </a:r>
            <a:r>
              <a:rPr lang="en-US" sz="1500" b="0" dirty="0" smtClean="0"/>
              <a:t>in</a:t>
            </a:r>
          </a:p>
          <a:p>
            <a:pPr>
              <a:spcBef>
                <a:spcPts val="0"/>
              </a:spcBef>
            </a:pPr>
            <a:r>
              <a:rPr lang="en-US" sz="1500" b="0" dirty="0" smtClean="0"/>
              <a:t>completing </a:t>
            </a:r>
            <a:r>
              <a:rPr lang="en-US" sz="1500" b="0" dirty="0"/>
              <a:t>it.  The project is focused on helping students with their literacy skills.  By creating a </a:t>
            </a:r>
            <a:r>
              <a:rPr lang="en-US" sz="1500" b="0" dirty="0" smtClean="0"/>
              <a:t>book</a:t>
            </a:r>
          </a:p>
          <a:p>
            <a:pPr>
              <a:spcBef>
                <a:spcPts val="0"/>
              </a:spcBef>
            </a:pPr>
            <a:r>
              <a:rPr lang="en-US" sz="1500" b="0" dirty="0" smtClean="0"/>
              <a:t>club </a:t>
            </a:r>
            <a:r>
              <a:rPr lang="en-US" sz="1500" b="0" dirty="0"/>
              <a:t>that takes place after or before school hours, students will increase the amount of time that </a:t>
            </a:r>
            <a:r>
              <a:rPr lang="en-US" sz="1500" b="0" dirty="0" smtClean="0"/>
              <a:t>they</a:t>
            </a:r>
          </a:p>
          <a:p>
            <a:pPr>
              <a:spcBef>
                <a:spcPts val="0"/>
              </a:spcBef>
            </a:pPr>
            <a:r>
              <a:rPr lang="en-US" sz="1500" b="0" dirty="0" smtClean="0"/>
              <a:t>engage </a:t>
            </a:r>
            <a:r>
              <a:rPr lang="en-US" sz="1500" b="0" dirty="0"/>
              <a:t>in reading.  The project requires the assistance of both the parents and the students.   All </a:t>
            </a:r>
            <a:r>
              <a:rPr lang="en-US" sz="1500" b="0" dirty="0" smtClean="0"/>
              <a:t>the</a:t>
            </a:r>
          </a:p>
          <a:p>
            <a:pPr>
              <a:spcBef>
                <a:spcPts val="0"/>
              </a:spcBef>
            </a:pPr>
            <a:r>
              <a:rPr lang="en-US" sz="1500" b="0" dirty="0" smtClean="0"/>
              <a:t>data </a:t>
            </a:r>
            <a:r>
              <a:rPr lang="en-US" sz="1500" b="0" dirty="0"/>
              <a:t>from the school will be undisclosed for the security of you, your child, and the school.</a:t>
            </a:r>
          </a:p>
          <a:p>
            <a:pPr>
              <a:spcBef>
                <a:spcPts val="0"/>
              </a:spcBef>
            </a:pPr>
            <a:endParaRPr lang="en-US" sz="1500" b="0" dirty="0" smtClean="0"/>
          </a:p>
          <a:p>
            <a:pPr>
              <a:spcBef>
                <a:spcPts val="0"/>
              </a:spcBef>
            </a:pPr>
            <a:r>
              <a:rPr lang="en-US" sz="1500" b="0" dirty="0" smtClean="0"/>
              <a:t>Surveys </a:t>
            </a:r>
            <a:r>
              <a:rPr lang="en-US" sz="1500" b="0" dirty="0"/>
              <a:t>will be given before and after the research to view the effectiveness of a book club.  The </a:t>
            </a:r>
            <a:r>
              <a:rPr lang="en-US" sz="1500" b="0" dirty="0" smtClean="0"/>
              <a:t>focus</a:t>
            </a:r>
          </a:p>
          <a:p>
            <a:pPr>
              <a:spcBef>
                <a:spcPts val="0"/>
              </a:spcBef>
            </a:pPr>
            <a:r>
              <a:rPr lang="en-US" sz="1500" b="0" dirty="0" smtClean="0"/>
              <a:t>of </a:t>
            </a:r>
            <a:r>
              <a:rPr lang="en-US" sz="1500" b="0" dirty="0"/>
              <a:t>the reading club is to create motivated readers and provide parents with tools that can help </a:t>
            </a:r>
            <a:r>
              <a:rPr lang="en-US" sz="1500" b="0" dirty="0" smtClean="0"/>
              <a:t>guide</a:t>
            </a:r>
          </a:p>
          <a:p>
            <a:pPr>
              <a:spcBef>
                <a:spcPts val="0"/>
              </a:spcBef>
            </a:pPr>
            <a:r>
              <a:rPr lang="en-US" sz="1500" b="0" dirty="0" smtClean="0"/>
              <a:t>their </a:t>
            </a:r>
            <a:r>
              <a:rPr lang="en-US" sz="1500" b="0" dirty="0"/>
              <a:t>children through the world of literature.  </a:t>
            </a:r>
          </a:p>
          <a:p>
            <a:r>
              <a:rPr lang="en-US" sz="1500" b="0" dirty="0"/>
              <a:t>If you have any questions please feel free to contact me at egilteach@gmail.com.</a:t>
            </a:r>
          </a:p>
          <a:p>
            <a:r>
              <a:rPr lang="en-US" sz="1500" b="0" dirty="0" smtClean="0"/>
              <a:t>Sincerely,</a:t>
            </a:r>
          </a:p>
          <a:p>
            <a:r>
              <a:rPr lang="en-US" sz="1500" b="0" dirty="0" smtClean="0"/>
              <a:t>Erika Gil</a:t>
            </a:r>
            <a:endParaRPr lang="en-US" sz="1500" b="0" dirty="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70506862"/>
              </p:ext>
            </p:extLst>
          </p:nvPr>
        </p:nvGraphicFramePr>
        <p:xfrm>
          <a:off x="457200" y="4463462"/>
          <a:ext cx="8382000" cy="1444625"/>
        </p:xfrm>
        <a:graphic>
          <a:graphicData uri="http://schemas.openxmlformats.org/drawingml/2006/table">
            <a:tbl>
              <a:tblPr firstRow="1" firstCol="1" bandRow="1"/>
              <a:tblGrid>
                <a:gridCol w="710339"/>
                <a:gridCol w="7671661"/>
              </a:tblGrid>
              <a:tr h="765175">
                <a:tc>
                  <a:txBody>
                    <a:bodyPr/>
                    <a:lstStyle/>
                    <a:p>
                      <a:pPr marL="0" marR="0">
                        <a:lnSpc>
                          <a:spcPct val="115000"/>
                        </a:lnSpc>
                        <a:spcBef>
                          <a:spcPts val="0"/>
                        </a:spcBef>
                        <a:spcAft>
                          <a:spcPts val="600"/>
                        </a:spcAft>
                      </a:pPr>
                      <a:endParaRPr lang="en-US" sz="12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1200"/>
                        </a:spcBef>
                        <a:spcAft>
                          <a:spcPts val="600"/>
                        </a:spcAft>
                      </a:pPr>
                      <a:r>
                        <a:rPr lang="en-US" sz="1800" b="1" dirty="0">
                          <a:effectLst/>
                          <a:latin typeface="Calibri"/>
                          <a:ea typeface="Calibri"/>
                          <a:cs typeface="Times New Roman"/>
                        </a:rPr>
                        <a:t>I give permission for my child, _________________, to participate in this study conducted by  Erika Gil.</a:t>
                      </a:r>
                    </a:p>
                  </a:txBody>
                  <a:tcPr marL="68580" marR="68580" marT="0" marB="0">
                    <a:lnL>
                      <a:noFill/>
                    </a:lnL>
                    <a:lnR>
                      <a:noFill/>
                    </a:lnR>
                    <a:lnT>
                      <a:noFill/>
                    </a:lnT>
                    <a:lnB>
                      <a:noFill/>
                    </a:lnB>
                  </a:tcPr>
                </a:tc>
              </a:tr>
              <a:tr h="679450">
                <a:tc>
                  <a:txBody>
                    <a:bodyPr/>
                    <a:lstStyle/>
                    <a:p>
                      <a:pPr marL="0" marR="0">
                        <a:lnSpc>
                          <a:spcPct val="115000"/>
                        </a:lnSpc>
                        <a:spcBef>
                          <a:spcPts val="0"/>
                        </a:spcBef>
                        <a:spcAft>
                          <a:spcPts val="600"/>
                        </a:spcAft>
                      </a:pPr>
                      <a:endParaRPr lang="en-US" sz="1200">
                        <a:effectLst/>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1200"/>
                        </a:spcBef>
                        <a:spcAft>
                          <a:spcPts val="600"/>
                        </a:spcAft>
                      </a:pPr>
                      <a:r>
                        <a:rPr lang="en-US" sz="1800" b="1" dirty="0">
                          <a:effectLst/>
                          <a:latin typeface="Calibri"/>
                          <a:ea typeface="Calibri"/>
                          <a:cs typeface="Times New Roman"/>
                        </a:rPr>
                        <a:t>I do not give permission for my child, _________________, to participate in this study conducted by Erika Gil.</a:t>
                      </a:r>
                    </a:p>
                  </a:txBody>
                  <a:tcPr marL="68580" marR="68580" marT="0" marB="0">
                    <a:lnL>
                      <a:noFill/>
                    </a:lnL>
                    <a:lnR>
                      <a:noFill/>
                    </a:lnR>
                    <a:lnT>
                      <a:noFill/>
                    </a:lnT>
                    <a:lnB>
                      <a:noFill/>
                    </a:lnB>
                  </a:tcPr>
                </a:tc>
              </a:tr>
            </a:tbl>
          </a:graphicData>
        </a:graphic>
      </p:graphicFrame>
      <p:sp>
        <p:nvSpPr>
          <p:cNvPr id="5" name="Rectangle 4"/>
          <p:cNvSpPr/>
          <p:nvPr/>
        </p:nvSpPr>
        <p:spPr>
          <a:xfrm>
            <a:off x="658921" y="4728575"/>
            <a:ext cx="323850" cy="30480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Rectangle 5"/>
          <p:cNvSpPr/>
          <p:nvPr/>
        </p:nvSpPr>
        <p:spPr>
          <a:xfrm>
            <a:off x="658921" y="5257800"/>
            <a:ext cx="323850" cy="30480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3"/>
          <p:cNvSpPr>
            <a:spLocks noChangeArrowheads="1"/>
          </p:cNvSpPr>
          <p:nvPr/>
        </p:nvSpPr>
        <p:spPr bwMode="auto">
          <a:xfrm>
            <a:off x="1547813" y="21669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4"/>
          <p:cNvSpPr>
            <a:spLocks noChangeArrowheads="1"/>
          </p:cNvSpPr>
          <p:nvPr/>
        </p:nvSpPr>
        <p:spPr bwMode="auto">
          <a:xfrm>
            <a:off x="1219200" y="6248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___________________                                                       _________________</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(Signature)                                                                                         (Date)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474367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a:t>
            </a:r>
            <a:r>
              <a:rPr lang="en-US" dirty="0" smtClean="0"/>
              <a:t>D: Instructor consent form</a:t>
            </a:r>
            <a:endParaRPr lang="en-US" dirty="0"/>
          </a:p>
        </p:txBody>
      </p:sp>
      <p:sp>
        <p:nvSpPr>
          <p:cNvPr id="3" name="Content Placeholder 2"/>
          <p:cNvSpPr>
            <a:spLocks noGrp="1"/>
          </p:cNvSpPr>
          <p:nvPr>
            <p:ph idx="1"/>
          </p:nvPr>
        </p:nvSpPr>
        <p:spPr>
          <a:xfrm>
            <a:off x="381000" y="1100628"/>
            <a:ext cx="8610600" cy="5376372"/>
          </a:xfrm>
        </p:spPr>
        <p:txBody>
          <a:bodyPr>
            <a:normAutofit fontScale="70000" lnSpcReduction="20000"/>
          </a:bodyPr>
          <a:lstStyle/>
          <a:p>
            <a:r>
              <a:rPr lang="en-US" sz="2300" b="0" dirty="0"/>
              <a:t>My name is Erika Gil.  I am a student attending Brooklyn College, who is enrolled in an </a:t>
            </a:r>
            <a:r>
              <a:rPr lang="en-US" sz="2300" b="0" dirty="0" smtClean="0"/>
              <a:t>Action Research </a:t>
            </a:r>
            <a:r>
              <a:rPr lang="en-US" sz="2300" b="0" dirty="0"/>
              <a:t>class.  I am completing an Action Research project and I would appreciate your support in completing it.  The project is focused on helping students with their literacy skills.  By creating a book club that takes place after or before school hours, students will increase the amount of time that they engage in reading.  The project requires the assistance of both the parents and the students.   All the data from the school will be undisclosed for the security of all the participants and the school.</a:t>
            </a:r>
          </a:p>
          <a:p>
            <a:r>
              <a:rPr lang="en-US" sz="2300" b="0" dirty="0"/>
              <a:t>Surveys will be given before and after the research to view the effectiveness of a book club.  This information will be useful for students that are having difficulty reading. The focus of the reading club is to create motivated readers and provide parents with tools that can help guide their children through the world of literature.  </a:t>
            </a:r>
          </a:p>
          <a:p>
            <a:r>
              <a:rPr lang="en-US" sz="2300" b="0" dirty="0"/>
              <a:t>If you have any questions please feel free to contact me at egilteach@gmail.com.</a:t>
            </a:r>
          </a:p>
          <a:p>
            <a:endParaRPr lang="en-US" sz="2300" dirty="0"/>
          </a:p>
          <a:p>
            <a:r>
              <a:rPr lang="en-US" sz="2300" dirty="0"/>
              <a:t>Sincerely,</a:t>
            </a:r>
          </a:p>
          <a:p>
            <a:r>
              <a:rPr lang="en-US" sz="2300" dirty="0"/>
              <a:t>Erika Gil</a:t>
            </a:r>
          </a:p>
          <a:p>
            <a:endParaRPr lang="en-US" sz="2300" dirty="0"/>
          </a:p>
          <a:p>
            <a:endParaRPr lang="en-US" sz="2300" dirty="0"/>
          </a:p>
          <a:p>
            <a:r>
              <a:rPr lang="en-US" sz="2300" dirty="0"/>
              <a:t>Today’s date_________________</a:t>
            </a:r>
          </a:p>
          <a:p>
            <a:endParaRPr lang="en-US" sz="2300" dirty="0"/>
          </a:p>
          <a:p>
            <a:r>
              <a:rPr lang="en-US" sz="2300" dirty="0"/>
              <a:t>I, _____________________________ allow Erika Gil an Early Action Research project on the education topic stated.</a:t>
            </a:r>
          </a:p>
          <a:p>
            <a:endParaRPr lang="en-US" dirty="0"/>
          </a:p>
          <a:p>
            <a:endParaRPr lang="en-US" dirty="0"/>
          </a:p>
        </p:txBody>
      </p:sp>
    </p:spTree>
    <p:extLst>
      <p:ext uri="{BB962C8B-B14F-4D97-AF65-F5344CB8AC3E}">
        <p14:creationId xmlns:p14="http://schemas.microsoft.com/office/powerpoint/2010/main" val="8560216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04800"/>
            <a:ext cx="7520940" cy="548640"/>
          </a:xfrm>
        </p:spPr>
        <p:txBody>
          <a:bodyPr/>
          <a:lstStyle/>
          <a:p>
            <a:pPr algn="ctr"/>
            <a:r>
              <a:rPr lang="en-US" dirty="0" smtClean="0"/>
              <a:t>Table of contents	</a:t>
            </a:r>
            <a:endParaRPr lang="en-US" dirty="0"/>
          </a:p>
        </p:txBody>
      </p:sp>
      <p:sp>
        <p:nvSpPr>
          <p:cNvPr id="3" name="Content Placeholder 2"/>
          <p:cNvSpPr>
            <a:spLocks noGrp="1"/>
          </p:cNvSpPr>
          <p:nvPr>
            <p:ph idx="1"/>
          </p:nvPr>
        </p:nvSpPr>
        <p:spPr>
          <a:xfrm>
            <a:off x="2438400" y="1223962"/>
            <a:ext cx="5920740" cy="4643438"/>
          </a:xfrm>
          <a:solidFill>
            <a:srgbClr val="00B050"/>
          </a:solidFill>
        </p:spPr>
        <p:txBody>
          <a:bodyPr>
            <a:noAutofit/>
          </a:bodyPr>
          <a:lstStyle/>
          <a:p>
            <a:r>
              <a:rPr lang="en-US" sz="2000" dirty="0" smtClean="0">
                <a:latin typeface="Adobe Heiti Std R" pitchFamily="34" charset="-128"/>
                <a:ea typeface="Adobe Heiti Std R" pitchFamily="34" charset="-128"/>
                <a:cs typeface="Estrangelo Edessa" pitchFamily="66" charset="0"/>
              </a:rPr>
              <a:t>Introduction: </a:t>
            </a:r>
            <a:r>
              <a:rPr lang="en-US" sz="2000" b="0" dirty="0" smtClean="0">
                <a:latin typeface="Adobe Heiti Std R" pitchFamily="34" charset="-128"/>
                <a:ea typeface="Adobe Heiti Std R" pitchFamily="34" charset="-128"/>
                <a:cs typeface="Estrangelo Edessa" pitchFamily="66" charset="0"/>
              </a:rPr>
              <a:t>3</a:t>
            </a:r>
            <a:endParaRPr lang="en-US" sz="2000" b="0" dirty="0">
              <a:latin typeface="Adobe Heiti Std R" pitchFamily="34" charset="-128"/>
              <a:ea typeface="Adobe Heiti Std R" pitchFamily="34" charset="-128"/>
              <a:cs typeface="Estrangelo Edessa" pitchFamily="66" charset="0"/>
            </a:endParaRPr>
          </a:p>
          <a:p>
            <a:r>
              <a:rPr lang="en-US" sz="2000" b="0" dirty="0">
                <a:latin typeface="Adobe Heiti Std R" pitchFamily="34" charset="-128"/>
                <a:ea typeface="Adobe Heiti Std R" pitchFamily="34" charset="-128"/>
                <a:cs typeface="Estrangelo Edessa" pitchFamily="66" charset="0"/>
              </a:rPr>
              <a:t>Statement of the </a:t>
            </a:r>
            <a:r>
              <a:rPr lang="en-US" sz="2000" b="0" dirty="0" smtClean="0">
                <a:latin typeface="Adobe Heiti Std R" pitchFamily="34" charset="-128"/>
                <a:ea typeface="Adobe Heiti Std R" pitchFamily="34" charset="-128"/>
                <a:cs typeface="Estrangelo Edessa" pitchFamily="66" charset="0"/>
              </a:rPr>
              <a:t>Problem Slide 4</a:t>
            </a:r>
            <a:endParaRPr lang="en-US" sz="2000" b="0" dirty="0">
              <a:latin typeface="Adobe Heiti Std R" pitchFamily="34" charset="-128"/>
              <a:ea typeface="Adobe Heiti Std R" pitchFamily="34" charset="-128"/>
              <a:cs typeface="Estrangelo Edessa" pitchFamily="66" charset="0"/>
            </a:endParaRPr>
          </a:p>
          <a:p>
            <a:r>
              <a:rPr lang="en-US" sz="2000" b="0" dirty="0">
                <a:latin typeface="Adobe Heiti Std R" pitchFamily="34" charset="-128"/>
                <a:ea typeface="Adobe Heiti Std R" pitchFamily="34" charset="-128"/>
                <a:cs typeface="Estrangelo Edessa" pitchFamily="66" charset="0"/>
              </a:rPr>
              <a:t>Review of Related </a:t>
            </a:r>
            <a:r>
              <a:rPr lang="en-US" sz="2000" b="0" dirty="0" smtClean="0">
                <a:latin typeface="Adobe Heiti Std R" pitchFamily="34" charset="-128"/>
                <a:ea typeface="Adobe Heiti Std R" pitchFamily="34" charset="-128"/>
                <a:cs typeface="Estrangelo Edessa" pitchFamily="66" charset="0"/>
              </a:rPr>
              <a:t>Literature Slides 5 - 10</a:t>
            </a:r>
            <a:endParaRPr lang="en-US" sz="2000" b="0" dirty="0">
              <a:latin typeface="Adobe Heiti Std R" pitchFamily="34" charset="-128"/>
              <a:ea typeface="Adobe Heiti Std R" pitchFamily="34" charset="-128"/>
              <a:cs typeface="Estrangelo Edessa" pitchFamily="66" charset="0"/>
            </a:endParaRPr>
          </a:p>
          <a:p>
            <a:r>
              <a:rPr lang="en-US" sz="2000" b="0" dirty="0">
                <a:latin typeface="Adobe Heiti Std R" pitchFamily="34" charset="-128"/>
                <a:ea typeface="Adobe Heiti Std R" pitchFamily="34" charset="-128"/>
                <a:cs typeface="Estrangelo Edessa" pitchFamily="66" charset="0"/>
              </a:rPr>
              <a:t>Statement of the </a:t>
            </a:r>
            <a:r>
              <a:rPr lang="en-US" sz="2000" b="0" dirty="0" smtClean="0">
                <a:latin typeface="Adobe Heiti Std R" pitchFamily="34" charset="-128"/>
                <a:ea typeface="Adobe Heiti Std R" pitchFamily="34" charset="-128"/>
                <a:cs typeface="Estrangelo Edessa" pitchFamily="66" charset="0"/>
              </a:rPr>
              <a:t>Hypothesis Slide 11</a:t>
            </a:r>
            <a:endParaRPr lang="en-US" sz="2000" b="0" dirty="0">
              <a:latin typeface="Adobe Heiti Std R" pitchFamily="34" charset="-128"/>
              <a:ea typeface="Adobe Heiti Std R" pitchFamily="34" charset="-128"/>
              <a:cs typeface="Estrangelo Edessa" pitchFamily="66" charset="0"/>
            </a:endParaRPr>
          </a:p>
          <a:p>
            <a:r>
              <a:rPr lang="en-US" sz="2000" dirty="0">
                <a:latin typeface="Adobe Heiti Std R" pitchFamily="34" charset="-128"/>
                <a:ea typeface="Adobe Heiti Std R" pitchFamily="34" charset="-128"/>
                <a:cs typeface="Estrangelo Edessa" pitchFamily="66" charset="0"/>
              </a:rPr>
              <a:t>Method:</a:t>
            </a:r>
          </a:p>
          <a:p>
            <a:r>
              <a:rPr lang="en-US" sz="2000" b="0" dirty="0" smtClean="0">
                <a:latin typeface="Adobe Heiti Std R" pitchFamily="34" charset="-128"/>
                <a:ea typeface="Adobe Heiti Std R" pitchFamily="34" charset="-128"/>
                <a:cs typeface="Estrangelo Edessa" pitchFamily="66" charset="0"/>
              </a:rPr>
              <a:t>Participants &amp; Instruments 12</a:t>
            </a:r>
          </a:p>
          <a:p>
            <a:r>
              <a:rPr lang="en-US" sz="2000" dirty="0" smtClean="0">
                <a:latin typeface="Adobe Heiti Std R" pitchFamily="34" charset="-128"/>
                <a:ea typeface="Adobe Heiti Std R" pitchFamily="34" charset="-128"/>
                <a:cs typeface="Estrangelo Edessa" pitchFamily="66" charset="0"/>
              </a:rPr>
              <a:t>References: </a:t>
            </a:r>
          </a:p>
          <a:p>
            <a:r>
              <a:rPr lang="en-US" sz="2000" b="0" dirty="0" smtClean="0">
                <a:latin typeface="Adobe Heiti Std R" pitchFamily="34" charset="-128"/>
                <a:ea typeface="Adobe Heiti Std R" pitchFamily="34" charset="-128"/>
                <a:cs typeface="Estrangelo Edessa" pitchFamily="66" charset="0"/>
              </a:rPr>
              <a:t>Slides 13 &amp; 14</a:t>
            </a:r>
          </a:p>
          <a:p>
            <a:r>
              <a:rPr lang="en-US" sz="2000" dirty="0">
                <a:latin typeface="Adobe Heiti Std R" pitchFamily="34" charset="-128"/>
                <a:ea typeface="Adobe Heiti Std R" pitchFamily="34" charset="-128"/>
                <a:cs typeface="Estrangelo Edessa" pitchFamily="66" charset="0"/>
              </a:rPr>
              <a:t>Appendix:</a:t>
            </a:r>
          </a:p>
          <a:p>
            <a:r>
              <a:rPr lang="en-US" sz="2000" b="0" dirty="0" smtClean="0">
                <a:latin typeface="Adobe Heiti Std R" pitchFamily="34" charset="-128"/>
                <a:ea typeface="Adobe Heiti Std R" pitchFamily="34" charset="-128"/>
                <a:cs typeface="Estrangelo Edessa" pitchFamily="66" charset="0"/>
              </a:rPr>
              <a:t>Draft of Survey &amp;Consent </a:t>
            </a:r>
            <a:r>
              <a:rPr lang="en-US" sz="2000" b="0" dirty="0">
                <a:latin typeface="Adobe Heiti Std R" pitchFamily="34" charset="-128"/>
                <a:ea typeface="Adobe Heiti Std R" pitchFamily="34" charset="-128"/>
                <a:cs typeface="Estrangelo Edessa" pitchFamily="66" charset="0"/>
              </a:rPr>
              <a:t>Forms Slides </a:t>
            </a:r>
            <a:r>
              <a:rPr lang="en-US" sz="2000" b="0" dirty="0" smtClean="0">
                <a:latin typeface="Adobe Heiti Std R" pitchFamily="34" charset="-128"/>
                <a:ea typeface="Adobe Heiti Std R" pitchFamily="34" charset="-128"/>
                <a:cs typeface="Estrangelo Edessa" pitchFamily="66" charset="0"/>
              </a:rPr>
              <a:t>15-18</a:t>
            </a:r>
            <a:endParaRPr lang="en-US" sz="2000" b="0" dirty="0">
              <a:latin typeface="Adobe Heiti Std R" pitchFamily="34" charset="-128"/>
              <a:ea typeface="Adobe Heiti Std R" pitchFamily="34" charset="-128"/>
              <a:cs typeface="Estrangelo Edessa" pitchFamily="66" charset="0"/>
            </a:endParaRPr>
          </a:p>
          <a:p>
            <a:endParaRPr lang="en-US" sz="2000" b="0" dirty="0">
              <a:latin typeface="Adobe Heiti Std R" pitchFamily="34" charset="-128"/>
              <a:ea typeface="Adobe Heiti Std R" pitchFamily="34" charset="-128"/>
              <a:cs typeface="Estrangelo Edessa" pitchFamily="66" charset="0"/>
            </a:endParaRPr>
          </a:p>
        </p:txBody>
      </p:sp>
      <p:pic>
        <p:nvPicPr>
          <p:cNvPr id="2050" name="Picture 2" descr="https://encrypted-tbn1.gstatic.com/images?q=tbn:ANd9GcTdMsgatO9VbxO2lLB4KeyPBSamZeUsBj3B4prCVSJUsaoeyEwL6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3" y="15240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8144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400" dirty="0"/>
              <a:t>This Action Research Project focuses on how parent </a:t>
            </a:r>
            <a:r>
              <a:rPr lang="en-US" sz="2400" dirty="0" smtClean="0"/>
              <a:t>or</a:t>
            </a:r>
          </a:p>
          <a:p>
            <a:r>
              <a:rPr lang="en-US" sz="2400" dirty="0" smtClean="0"/>
              <a:t>extended </a:t>
            </a:r>
            <a:r>
              <a:rPr lang="en-US" sz="2400" dirty="0"/>
              <a:t>family involvement, through book clubs and </a:t>
            </a:r>
            <a:endParaRPr lang="en-US" sz="2400" dirty="0" smtClean="0"/>
          </a:p>
          <a:p>
            <a:r>
              <a:rPr lang="en-US" sz="2400" dirty="0" smtClean="0"/>
              <a:t>reading-centered </a:t>
            </a:r>
            <a:r>
              <a:rPr lang="en-US" sz="2400" dirty="0"/>
              <a:t>activities can help improve </a:t>
            </a:r>
            <a:r>
              <a:rPr lang="en-US" sz="2400" dirty="0" smtClean="0"/>
              <a:t>students’</a:t>
            </a:r>
            <a:r>
              <a:rPr lang="en-US" sz="2400" dirty="0" smtClean="0"/>
              <a:t> </a:t>
            </a:r>
            <a:endParaRPr lang="en-US" sz="2400" dirty="0" smtClean="0"/>
          </a:p>
          <a:p>
            <a:r>
              <a:rPr lang="en-US" sz="2400" dirty="0" smtClean="0"/>
              <a:t>motivation </a:t>
            </a:r>
            <a:r>
              <a:rPr lang="en-US" sz="2400" dirty="0"/>
              <a:t>to read and essentially help them improve </a:t>
            </a:r>
            <a:endParaRPr lang="en-US" sz="2400" dirty="0" smtClean="0"/>
          </a:p>
          <a:p>
            <a:r>
              <a:rPr lang="en-US" sz="2400" dirty="0" smtClean="0"/>
              <a:t>their </a:t>
            </a:r>
            <a:r>
              <a:rPr lang="en-US" sz="2400" dirty="0"/>
              <a:t>literacy skills.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450921"/>
            <a:ext cx="2438400" cy="3178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71973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828800"/>
            <a:ext cx="7407879" cy="320040"/>
          </a:xfrm>
        </p:spPr>
        <p:txBody>
          <a:bodyPr/>
          <a:lstStyle/>
          <a:p>
            <a:r>
              <a:rPr lang="en-US" dirty="0" smtClean="0"/>
              <a:t>   STATEMENT OF THE Problem	</a:t>
            </a:r>
            <a:endParaRPr lang="en-US" dirty="0"/>
          </a:p>
        </p:txBody>
      </p:sp>
      <p:sp>
        <p:nvSpPr>
          <p:cNvPr id="3" name="Content Placeholder 2"/>
          <p:cNvSpPr>
            <a:spLocks noGrp="1"/>
          </p:cNvSpPr>
          <p:nvPr>
            <p:ph idx="1"/>
          </p:nvPr>
        </p:nvSpPr>
        <p:spPr>
          <a:xfrm>
            <a:off x="228600" y="2438400"/>
            <a:ext cx="5867400" cy="2743200"/>
          </a:xfrm>
        </p:spPr>
        <p:txBody>
          <a:bodyPr>
            <a:normAutofit fontScale="92500" lnSpcReduction="20000"/>
          </a:bodyPr>
          <a:lstStyle/>
          <a:p>
            <a:endParaRPr lang="en-US" dirty="0" smtClean="0"/>
          </a:p>
          <a:p>
            <a:r>
              <a:rPr lang="en-US" dirty="0" smtClean="0"/>
              <a:t>Reading scores are far below NY state standards. Due to the lack</a:t>
            </a:r>
          </a:p>
          <a:p>
            <a:r>
              <a:rPr lang="en-US" dirty="0" smtClean="0"/>
              <a:t>of fun reading programs students lose interest in reading and are</a:t>
            </a:r>
          </a:p>
          <a:p>
            <a:r>
              <a:rPr lang="en-US" dirty="0" smtClean="0"/>
              <a:t>not reading  in their appropriate </a:t>
            </a:r>
            <a:r>
              <a:rPr lang="en-US" dirty="0"/>
              <a:t>grade </a:t>
            </a:r>
            <a:r>
              <a:rPr lang="en-US" dirty="0" smtClean="0"/>
              <a:t>levels.</a:t>
            </a:r>
            <a:r>
              <a:rPr lang="en-US" dirty="0"/>
              <a:t> Parents are </a:t>
            </a:r>
            <a:r>
              <a:rPr lang="en-US" dirty="0" smtClean="0"/>
              <a:t>great</a:t>
            </a:r>
          </a:p>
          <a:p>
            <a:r>
              <a:rPr lang="en-US" dirty="0" smtClean="0"/>
              <a:t>resources </a:t>
            </a:r>
            <a:r>
              <a:rPr lang="en-US" dirty="0"/>
              <a:t>that need to be seen as valuable assets to a </a:t>
            </a:r>
            <a:r>
              <a:rPr lang="en-US" dirty="0" smtClean="0"/>
              <a:t>learning</a:t>
            </a:r>
          </a:p>
          <a:p>
            <a:r>
              <a:rPr lang="en-US" dirty="0" smtClean="0"/>
              <a:t>community</a:t>
            </a:r>
            <a:r>
              <a:rPr lang="en-US" dirty="0"/>
              <a:t>.   Teachers can help parents understand reading </a:t>
            </a:r>
            <a:r>
              <a:rPr lang="en-US" dirty="0" smtClean="0"/>
              <a:t>skills</a:t>
            </a:r>
          </a:p>
          <a:p>
            <a:r>
              <a:rPr lang="en-US" dirty="0" smtClean="0"/>
              <a:t>that </a:t>
            </a:r>
            <a:r>
              <a:rPr lang="en-US" dirty="0"/>
              <a:t>are needed to enhance literacy.  Parents’ time participating </a:t>
            </a:r>
            <a:r>
              <a:rPr lang="en-US" dirty="0" smtClean="0"/>
              <a:t>in</a:t>
            </a:r>
          </a:p>
          <a:p>
            <a:r>
              <a:rPr lang="en-US" dirty="0" smtClean="0"/>
              <a:t>afterschool </a:t>
            </a:r>
            <a:r>
              <a:rPr lang="en-US" dirty="0"/>
              <a:t>or before school book club meetings will </a:t>
            </a:r>
            <a:r>
              <a:rPr lang="en-US" dirty="0" smtClean="0"/>
              <a:t>help</a:t>
            </a:r>
          </a:p>
          <a:p>
            <a:r>
              <a:rPr lang="en-US" dirty="0" smtClean="0"/>
              <a:t>instructors </a:t>
            </a:r>
            <a:r>
              <a:rPr lang="en-US" dirty="0"/>
              <a:t>reinforce the importance of reading.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8" y="45720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381000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9752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9567"/>
            <a:ext cx="7520940" cy="548640"/>
          </a:xfrm>
        </p:spPr>
        <p:txBody>
          <a:bodyPr/>
          <a:lstStyle/>
          <a:p>
            <a:r>
              <a:rPr lang="en-US" dirty="0" smtClean="0"/>
              <a:t> Literature Review</a:t>
            </a:r>
            <a:endParaRPr lang="en-US" dirty="0"/>
          </a:p>
        </p:txBody>
      </p:sp>
      <p:pic>
        <p:nvPicPr>
          <p:cNvPr id="1026" name="Picture 2" descr="https://encrypted-tbn0.gstatic.com/images?q=tbn:ANd9GcRVfCdgjAs046WKrWpBAHUcD5Ev_iKMwZwBj1K3RnEsEP7NvaISj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1882" y="2438399"/>
            <a:ext cx="213360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8907" r="55584"/>
          <a:stretch/>
        </p:blipFill>
        <p:spPr bwMode="auto">
          <a:xfrm>
            <a:off x="3733800" y="2819205"/>
            <a:ext cx="1992616" cy="2152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2690336"/>
            <a:ext cx="27146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7282" y="3038799"/>
            <a:ext cx="1196333" cy="1267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0825" y="3047575"/>
            <a:ext cx="1196333" cy="1267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38200" y="1895055"/>
            <a:ext cx="7086600" cy="369332"/>
          </a:xfrm>
          <a:prstGeom prst="rect">
            <a:avLst/>
          </a:prstGeom>
        </p:spPr>
        <p:txBody>
          <a:bodyPr wrap="square">
            <a:spAutoFit/>
          </a:bodyPr>
          <a:lstStyle/>
          <a:p>
            <a:r>
              <a:rPr lang="en-US" dirty="0" smtClean="0"/>
              <a:t>(Hoover- </a:t>
            </a:r>
            <a:r>
              <a:rPr lang="en-US" dirty="0"/>
              <a:t>Dempsey</a:t>
            </a:r>
            <a:r>
              <a:rPr lang="en-US" dirty="0" smtClean="0"/>
              <a:t>, Sandler,1995)</a:t>
            </a:r>
            <a:endParaRPr lang="en-US" dirty="0"/>
          </a:p>
        </p:txBody>
      </p:sp>
      <p:pic>
        <p:nvPicPr>
          <p:cNvPr id="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893" y="1592358"/>
            <a:ext cx="7431087"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0" y="912709"/>
            <a:ext cx="8001000" cy="646331"/>
          </a:xfrm>
          <a:prstGeom prst="rect">
            <a:avLst/>
          </a:prstGeom>
        </p:spPr>
        <p:txBody>
          <a:bodyPr wrap="square">
            <a:spAutoFit/>
          </a:bodyPr>
          <a:lstStyle/>
          <a:p>
            <a:r>
              <a:rPr lang="en-US" dirty="0"/>
              <a:t>By the time they are 18 year old they have only spent 9% of their life in school (</a:t>
            </a:r>
            <a:r>
              <a:rPr lang="en-US" dirty="0" err="1"/>
              <a:t>Bauerlein</a:t>
            </a:r>
            <a:r>
              <a:rPr lang="en-US" dirty="0"/>
              <a:t>, 2007). </a:t>
            </a:r>
          </a:p>
        </p:txBody>
      </p:sp>
    </p:spTree>
    <p:extLst>
      <p:ext uri="{BB962C8B-B14F-4D97-AF65-F5344CB8AC3E}">
        <p14:creationId xmlns:p14="http://schemas.microsoft.com/office/powerpoint/2010/main" val="23757475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250"/>
                                        <p:tgtEl>
                                          <p:spTgt spid="1028"/>
                                        </p:tgtEl>
                                      </p:cBhvr>
                                    </p:animEffect>
                                    <p:anim calcmode="lin" valueType="num">
                                      <p:cBhvr>
                                        <p:cTn id="8" dur="10250" fill="hold"/>
                                        <p:tgtEl>
                                          <p:spTgt spid="1028"/>
                                        </p:tgtEl>
                                        <p:attrNameLst>
                                          <p:attrName>ppt_x</p:attrName>
                                        </p:attrNameLst>
                                      </p:cBhvr>
                                      <p:tavLst>
                                        <p:tav tm="0">
                                          <p:val>
                                            <p:strVal val="#ppt_x"/>
                                          </p:val>
                                        </p:tav>
                                        <p:tav tm="100000">
                                          <p:val>
                                            <p:strVal val="#ppt_x"/>
                                          </p:val>
                                        </p:tav>
                                      </p:tavLst>
                                    </p:anim>
                                    <p:anim calcmode="lin" valueType="num">
                                      <p:cBhvr>
                                        <p:cTn id="9" dur="10250" fill="hold"/>
                                        <p:tgtEl>
                                          <p:spTgt spid="10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1000"/>
                                        <p:tgtEl>
                                          <p:spTgt spid="1027"/>
                                        </p:tgtEl>
                                      </p:cBhvr>
                                    </p:animEffect>
                                    <p:anim calcmode="lin" valueType="num">
                                      <p:cBhvr>
                                        <p:cTn id="13" dur="1000" fill="hold"/>
                                        <p:tgtEl>
                                          <p:spTgt spid="1027"/>
                                        </p:tgtEl>
                                        <p:attrNameLst>
                                          <p:attrName>ppt_x</p:attrName>
                                        </p:attrNameLst>
                                      </p:cBhvr>
                                      <p:tavLst>
                                        <p:tav tm="0">
                                          <p:val>
                                            <p:strVal val="#ppt_x"/>
                                          </p:val>
                                        </p:tav>
                                        <p:tav tm="100000">
                                          <p:val>
                                            <p:strVal val="#ppt_x"/>
                                          </p:val>
                                        </p:tav>
                                      </p:tavLst>
                                    </p:anim>
                                    <p:anim calcmode="lin" valueType="num">
                                      <p:cBhvr>
                                        <p:cTn id="14" dur="1000" fill="hold"/>
                                        <p:tgtEl>
                                          <p:spTgt spid="1027"/>
                                        </p:tgtEl>
                                        <p:attrNameLst>
                                          <p:attrName>ppt_y</p:attrName>
                                        </p:attrNameLst>
                                      </p:cBhvr>
                                      <p:tavLst>
                                        <p:tav tm="0">
                                          <p:val>
                                            <p:strVal val="#ppt_y+.1"/>
                                          </p:val>
                                        </p:tav>
                                        <p:tav tm="100000">
                                          <p:val>
                                            <p:strVal val="#ppt_y"/>
                                          </p:val>
                                        </p:tav>
                                      </p:tavLst>
                                    </p:anim>
                                  </p:childTnLst>
                                </p:cTn>
                              </p:par>
                            </p:childTnLst>
                          </p:cTn>
                        </p:par>
                        <p:par>
                          <p:cTn id="15" fill="hold">
                            <p:stCondLst>
                              <p:cond delay="10250"/>
                            </p:stCondLst>
                            <p:childTnLst>
                              <p:par>
                                <p:cTn id="16" presetID="2" presetClass="entr" presetSubtype="4"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par>
                          <p:cTn id="20" fill="hold">
                            <p:stCondLst>
                              <p:cond delay="10750"/>
                            </p:stCondLst>
                            <p:childTnLst>
                              <p:par>
                                <p:cTn id="21" presetID="2" presetClass="entr" presetSubtype="4" fill="hold" nodeType="afterEffect">
                                  <p:stCondLst>
                                    <p:cond delay="0"/>
                                  </p:stCondLst>
                                  <p:childTnLst>
                                    <p:set>
                                      <p:cBhvr>
                                        <p:cTn id="22" dur="1" fill="hold">
                                          <p:stCondLst>
                                            <p:cond delay="0"/>
                                          </p:stCondLst>
                                        </p:cTn>
                                        <p:tgtEl>
                                          <p:spTgt spid="1030"/>
                                        </p:tgtEl>
                                        <p:attrNameLst>
                                          <p:attrName>style.visibility</p:attrName>
                                        </p:attrNameLst>
                                      </p:cBhvr>
                                      <p:to>
                                        <p:strVal val="visible"/>
                                      </p:to>
                                    </p:set>
                                    <p:anim calcmode="lin" valueType="num">
                                      <p:cBhvr additive="base">
                                        <p:cTn id="23" dur="500" fill="hold"/>
                                        <p:tgtEl>
                                          <p:spTgt spid="1030"/>
                                        </p:tgtEl>
                                        <p:attrNameLst>
                                          <p:attrName>ppt_x</p:attrName>
                                        </p:attrNameLst>
                                      </p:cBhvr>
                                      <p:tavLst>
                                        <p:tav tm="0">
                                          <p:val>
                                            <p:strVal val="#ppt_x"/>
                                          </p:val>
                                        </p:tav>
                                        <p:tav tm="100000">
                                          <p:val>
                                            <p:strVal val="#ppt_x"/>
                                          </p:val>
                                        </p:tav>
                                      </p:tavLst>
                                    </p:anim>
                                    <p:anim calcmode="lin" valueType="num">
                                      <p:cBhvr additive="base">
                                        <p:cTn id="24" dur="500" fill="hold"/>
                                        <p:tgtEl>
                                          <p:spTgt spid="1030"/>
                                        </p:tgtEl>
                                        <p:attrNameLst>
                                          <p:attrName>ppt_y</p:attrName>
                                        </p:attrNameLst>
                                      </p:cBhvr>
                                      <p:tavLst>
                                        <p:tav tm="0">
                                          <p:val>
                                            <p:strVal val="1+#ppt_h/2"/>
                                          </p:val>
                                        </p:tav>
                                        <p:tav tm="100000">
                                          <p:val>
                                            <p:strVal val="#ppt_y"/>
                                          </p:val>
                                        </p:tav>
                                      </p:tavLst>
                                    </p:anim>
                                  </p:childTnLst>
                                </p:cTn>
                              </p:par>
                            </p:childTnLst>
                          </p:cTn>
                        </p:par>
                        <p:par>
                          <p:cTn id="25" fill="hold">
                            <p:stCondLst>
                              <p:cond delay="11250"/>
                            </p:stCondLst>
                            <p:childTnLst>
                              <p:par>
                                <p:cTn id="26" presetID="21" presetClass="entr" presetSubtype="1" fill="hold" nodeType="afterEffect">
                                  <p:stCondLst>
                                    <p:cond delay="0"/>
                                  </p:stCondLst>
                                  <p:childTnLst>
                                    <p:set>
                                      <p:cBhvr>
                                        <p:cTn id="27" dur="1" fill="hold">
                                          <p:stCondLst>
                                            <p:cond delay="0"/>
                                          </p:stCondLst>
                                        </p:cTn>
                                        <p:tgtEl>
                                          <p:spTgt spid="1026"/>
                                        </p:tgtEl>
                                        <p:attrNameLst>
                                          <p:attrName>style.visibility</p:attrName>
                                        </p:attrNameLst>
                                      </p:cBhvr>
                                      <p:to>
                                        <p:strVal val="visible"/>
                                      </p:to>
                                    </p:set>
                                    <p:animEffect transition="in" filter="wheel(1)">
                                      <p:cBhvr>
                                        <p:cTn id="28" dur="2000"/>
                                        <p:tgtEl>
                                          <p:spTgt spid="1026"/>
                                        </p:tgtEl>
                                      </p:cBhvr>
                                    </p:animEffect>
                                  </p:childTnLst>
                                </p:cTn>
                              </p:par>
                            </p:childTnLst>
                          </p:cTn>
                        </p:par>
                        <p:par>
                          <p:cTn id="29" fill="hold">
                            <p:stCondLst>
                              <p:cond delay="13250"/>
                            </p:stCondLst>
                            <p:childTnLst>
                              <p:par>
                                <p:cTn id="30" presetID="10" presetClass="exit" presetSubtype="0" fill="hold" nodeType="afterEffect">
                                  <p:stCondLst>
                                    <p:cond delay="0"/>
                                  </p:stCondLst>
                                  <p:childTnLst>
                                    <p:animEffect transition="out" filter="fade">
                                      <p:cBhvr>
                                        <p:cTn id="31" dur="10250"/>
                                        <p:tgtEl>
                                          <p:spTgt spid="1028"/>
                                        </p:tgtEl>
                                      </p:cBhvr>
                                    </p:animEffect>
                                    <p:set>
                                      <p:cBhvr>
                                        <p:cTn id="32" dur="1" fill="hold">
                                          <p:stCondLst>
                                            <p:cond delay="1024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THEORIST: Epstein’s Overlapping Spheres of Influence (Epstein,1995)</a:t>
            </a:r>
            <a:endParaRPr lang="en-US" cap="none" dirty="0"/>
          </a:p>
        </p:txBody>
      </p:sp>
      <p:pic>
        <p:nvPicPr>
          <p:cNvPr id="4098" name="Picture 2"/>
          <p:cNvPicPr>
            <a:picLocks noChangeAspect="1" noChangeArrowheads="1"/>
          </p:cNvPicPr>
          <p:nvPr/>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81000" y="2157085"/>
            <a:ext cx="4425950" cy="3710315"/>
          </a:xfrm>
          <a:prstGeom prst="rect">
            <a:avLst/>
          </a:prstGeom>
          <a:ln>
            <a:solidFill>
              <a:schemeClr val="accent2"/>
            </a:solidFill>
          </a:ln>
          <a:effectLst>
            <a:glow rad="101600">
              <a:schemeClr val="accent2">
                <a:satMod val="175000"/>
                <a:alpha val="40000"/>
              </a:schemeClr>
            </a:glow>
            <a:outerShdw blurRad="40000" dist="20000" dir="5400000" rotWithShape="0">
              <a:srgbClr val="000000">
                <a:alpha val="38000"/>
              </a:srgbClr>
            </a:outerShdw>
          </a:effectLst>
          <a:scene3d>
            <a:camera prst="obliqueTopRight"/>
            <a:lightRig rig="flat" dir="t">
              <a:rot lat="0" lon="0" rev="0"/>
            </a:lightRig>
          </a:scene3d>
          <a:sp3d extrusionH="76200" contourW="12700" prstMaterial="metal">
            <a:bevelT w="152400" h="50800" prst="softRound"/>
            <a:bevelB prst="relaxedInset"/>
            <a:extrusionClr>
              <a:schemeClr val="accent2"/>
            </a:extrusionClr>
            <a:contourClr>
              <a:schemeClr val="accent2"/>
            </a:contourClr>
          </a:sp3d>
        </p:spPr>
        <p:style>
          <a:lnRef idx="3">
            <a:schemeClr val="lt1"/>
          </a:lnRef>
          <a:fillRef idx="1">
            <a:schemeClr val="accent2"/>
          </a:fillRef>
          <a:effectRef idx="1">
            <a:schemeClr val="accent2"/>
          </a:effectRef>
          <a:fontRef idx="minor">
            <a:schemeClr val="lt1"/>
          </a:fontRef>
        </p:style>
      </p:pic>
      <p:sp>
        <p:nvSpPr>
          <p:cNvPr id="3" name="Rectangle 2"/>
          <p:cNvSpPr/>
          <p:nvPr/>
        </p:nvSpPr>
        <p:spPr>
          <a:xfrm>
            <a:off x="5181600" y="2286000"/>
            <a:ext cx="3733800" cy="2677656"/>
          </a:xfrm>
          <a:prstGeom prst="rect">
            <a:avLst/>
          </a:prstGeom>
        </p:spPr>
        <p:txBody>
          <a:bodyPr wrap="square">
            <a:spAutoFit/>
          </a:bodyPr>
          <a:lstStyle/>
          <a:p>
            <a:r>
              <a:rPr lang="en-US" sz="2000" b="1" dirty="0"/>
              <a:t>Epstein’s Six Types of Involvement (Epstein, 2006</a:t>
            </a:r>
            <a:r>
              <a:rPr lang="en-US" sz="2000" b="1" dirty="0" smtClean="0"/>
              <a:t>)</a:t>
            </a:r>
          </a:p>
          <a:p>
            <a:endParaRPr lang="en-US" sz="2000" b="1" dirty="0" smtClean="0"/>
          </a:p>
          <a:p>
            <a:r>
              <a:rPr lang="en-US" b="1" dirty="0" smtClean="0"/>
              <a:t>1. Parenting </a:t>
            </a:r>
            <a:endParaRPr lang="en-US" b="1" dirty="0"/>
          </a:p>
          <a:p>
            <a:r>
              <a:rPr lang="en-US" b="1" dirty="0" smtClean="0"/>
              <a:t>2. Communicating </a:t>
            </a:r>
            <a:endParaRPr lang="en-US" b="1" dirty="0"/>
          </a:p>
          <a:p>
            <a:r>
              <a:rPr lang="en-US" b="1" dirty="0" smtClean="0"/>
              <a:t>3. Volunteering</a:t>
            </a:r>
            <a:endParaRPr lang="en-US" b="1" dirty="0"/>
          </a:p>
          <a:p>
            <a:r>
              <a:rPr lang="en-US" b="1" dirty="0" smtClean="0"/>
              <a:t>4. Learning </a:t>
            </a:r>
            <a:r>
              <a:rPr lang="en-US" b="1" dirty="0"/>
              <a:t>at Home</a:t>
            </a:r>
          </a:p>
          <a:p>
            <a:r>
              <a:rPr lang="en-US" b="1" dirty="0" smtClean="0"/>
              <a:t>5. Decision </a:t>
            </a:r>
            <a:r>
              <a:rPr lang="en-US" b="1" dirty="0"/>
              <a:t>Making</a:t>
            </a:r>
          </a:p>
          <a:p>
            <a:r>
              <a:rPr lang="en-US" b="1" dirty="0" smtClean="0"/>
              <a:t>6. Collaborating </a:t>
            </a:r>
            <a:r>
              <a:rPr lang="en-US" b="1" dirty="0"/>
              <a:t>with the Community</a:t>
            </a:r>
          </a:p>
        </p:txBody>
      </p:sp>
    </p:spTree>
    <p:extLst>
      <p:ext uri="{BB962C8B-B14F-4D97-AF65-F5344CB8AC3E}">
        <p14:creationId xmlns:p14="http://schemas.microsoft.com/office/powerpoint/2010/main" val="21000062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ircle(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a:t>
            </a:r>
            <a:r>
              <a:rPr lang="en-US" dirty="0"/>
              <a:t>: </a:t>
            </a:r>
            <a:r>
              <a:rPr lang="en-US" dirty="0" err="1"/>
              <a:t>Vygostky</a:t>
            </a:r>
            <a:endParaRPr lang="en-US" dirty="0"/>
          </a:p>
        </p:txBody>
      </p:sp>
      <p:sp>
        <p:nvSpPr>
          <p:cNvPr id="3" name="Content Placeholder 2"/>
          <p:cNvSpPr>
            <a:spLocks noGrp="1"/>
          </p:cNvSpPr>
          <p:nvPr>
            <p:ph idx="1"/>
          </p:nvPr>
        </p:nvSpPr>
        <p:spPr>
          <a:xfrm>
            <a:off x="822960" y="1100629"/>
            <a:ext cx="7520940" cy="1413972"/>
          </a:xfrm>
        </p:spPr>
        <p:txBody>
          <a:bodyPr/>
          <a:lstStyle/>
          <a:p>
            <a:r>
              <a:rPr lang="en-US" dirty="0" smtClean="0"/>
              <a:t>Zone </a:t>
            </a:r>
            <a:r>
              <a:rPr lang="en-US" dirty="0"/>
              <a:t>of Proximal </a:t>
            </a:r>
            <a:r>
              <a:rPr lang="en-US" dirty="0" smtClean="0"/>
              <a:t>Development (</a:t>
            </a:r>
            <a:r>
              <a:rPr lang="en-US" dirty="0" err="1" smtClean="0"/>
              <a:t>Vygotsky</a:t>
            </a:r>
            <a:r>
              <a:rPr lang="en-US" dirty="0" smtClean="0"/>
              <a:t> ,1962</a:t>
            </a:r>
            <a:r>
              <a:rPr lang="en-US" dirty="0"/>
              <a:t>, 1978)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524000"/>
            <a:ext cx="4333875"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4006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1447800"/>
          </a:xfrm>
        </p:spPr>
        <p:txBody>
          <a:bodyPr/>
          <a:lstStyle/>
          <a:p>
            <a:r>
              <a:rPr lang="en-US" sz="2400" dirty="0" smtClean="0"/>
              <a:t>Organization </a:t>
            </a:r>
            <a:r>
              <a:rPr lang="en-US" sz="2400" dirty="0"/>
              <a:t>for Economic Co-operation </a:t>
            </a:r>
            <a:r>
              <a:rPr lang="en-US" sz="2400" dirty="0" smtClean="0"/>
              <a:t>and Development (OECD)</a:t>
            </a:r>
            <a:r>
              <a:rPr lang="en-US" sz="2400" dirty="0"/>
              <a:t/>
            </a:r>
            <a:br>
              <a:rPr lang="en-US" sz="2400" dirty="0"/>
            </a:br>
            <a:r>
              <a:rPr lang="en-US" sz="2400" dirty="0"/>
              <a:t>Program for International Student Assessment (PISA)</a:t>
            </a:r>
          </a:p>
        </p:txBody>
      </p:sp>
      <p:sp>
        <p:nvSpPr>
          <p:cNvPr id="3" name="Content Placeholder 2"/>
          <p:cNvSpPr>
            <a:spLocks noGrp="1"/>
          </p:cNvSpPr>
          <p:nvPr>
            <p:ph idx="1"/>
          </p:nvPr>
        </p:nvSpPr>
        <p:spPr>
          <a:xfrm>
            <a:off x="822960" y="2057400"/>
            <a:ext cx="7520940" cy="2623077"/>
          </a:xfrm>
        </p:spPr>
        <p:txBody>
          <a:bodyPr/>
          <a:lstStyle/>
          <a:p>
            <a:endParaRPr lang="en-US" dirty="0" smtClean="0"/>
          </a:p>
          <a:p>
            <a:r>
              <a:rPr lang="en-US" dirty="0" smtClean="0"/>
              <a:t>According </a:t>
            </a:r>
            <a:r>
              <a:rPr lang="en-US" dirty="0"/>
              <a:t>to PISA, the performance advantage among students whose parents </a:t>
            </a:r>
            <a:r>
              <a:rPr lang="en-US" dirty="0" smtClean="0"/>
              <a:t>read</a:t>
            </a:r>
          </a:p>
          <a:p>
            <a:r>
              <a:rPr lang="en-US" dirty="0" smtClean="0"/>
              <a:t>to </a:t>
            </a:r>
            <a:r>
              <a:rPr lang="en-US" dirty="0"/>
              <a:t>them in their early school years is evident regardless of the family’s </a:t>
            </a:r>
            <a:r>
              <a:rPr lang="en-US" dirty="0" smtClean="0"/>
              <a:t>socio economic</a:t>
            </a:r>
          </a:p>
          <a:p>
            <a:r>
              <a:rPr lang="en-US" b="0" dirty="0"/>
              <a:t>s</a:t>
            </a:r>
            <a:r>
              <a:rPr lang="en-US" b="0" dirty="0" smtClean="0"/>
              <a:t>tatus (SES)</a:t>
            </a:r>
            <a:r>
              <a:rPr lang="en-US" b="0" dirty="0" smtClean="0"/>
              <a:t>,</a:t>
            </a:r>
            <a:r>
              <a:rPr lang="en-US" sz="1400" dirty="0" smtClean="0"/>
              <a:t>(</a:t>
            </a:r>
            <a:r>
              <a:rPr lang="en-US" sz="1400" dirty="0" err="1" smtClean="0"/>
              <a:t>Borgonovi</a:t>
            </a:r>
            <a:r>
              <a:rPr lang="en-US" sz="1400" dirty="0"/>
              <a:t>, 2011</a:t>
            </a:r>
            <a:r>
              <a:rPr lang="en-US" dirty="0"/>
              <a:t>). </a:t>
            </a:r>
            <a:endParaRPr lang="en-US" dirty="0" smtClean="0"/>
          </a:p>
          <a:p>
            <a:endParaRPr lang="en-US" dirty="0" smtClean="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3733800"/>
            <a:ext cx="28956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53213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a:t>
            </a:r>
            <a:endParaRPr lang="en-US" dirty="0"/>
          </a:p>
        </p:txBody>
      </p:sp>
      <p:sp>
        <p:nvSpPr>
          <p:cNvPr id="3" name="Content Placeholder 2"/>
          <p:cNvSpPr>
            <a:spLocks noGrp="1"/>
          </p:cNvSpPr>
          <p:nvPr>
            <p:ph idx="1"/>
          </p:nvPr>
        </p:nvSpPr>
        <p:spPr>
          <a:xfrm>
            <a:off x="769461" y="914400"/>
            <a:ext cx="7520940" cy="1752600"/>
          </a:xfrm>
        </p:spPr>
        <p:txBody>
          <a:bodyPr/>
          <a:lstStyle/>
          <a:p>
            <a:pPr marL="0" indent="0">
              <a:spcBef>
                <a:spcPts val="0"/>
              </a:spcBef>
            </a:pPr>
            <a:r>
              <a:rPr lang="en-US" sz="2000" dirty="0" smtClean="0">
                <a:solidFill>
                  <a:srgbClr val="002060"/>
                </a:solidFill>
              </a:rPr>
              <a:t>The Suzuki Method  (Suzuki, 1920)</a:t>
            </a:r>
            <a:endParaRPr lang="en-US" sz="2000" dirty="0">
              <a:solidFill>
                <a:srgbClr val="002060"/>
              </a:solidFill>
            </a:endParaRPr>
          </a:p>
          <a:p>
            <a:pPr marL="0" indent="0">
              <a:spcBef>
                <a:spcPts val="0"/>
              </a:spcBef>
            </a:pPr>
            <a:endParaRPr lang="en-US" sz="2000" dirty="0" smtClean="0">
              <a:solidFill>
                <a:srgbClr val="002060"/>
              </a:solidFill>
            </a:endParaRPr>
          </a:p>
          <a:p>
            <a:pPr marL="0" indent="0">
              <a:spcBef>
                <a:spcPts val="0"/>
              </a:spcBef>
            </a:pPr>
            <a:r>
              <a:rPr lang="en-US" sz="2000" dirty="0" smtClean="0">
                <a:solidFill>
                  <a:srgbClr val="002060"/>
                </a:solidFill>
              </a:rPr>
              <a:t>Is learning natural ?  (</a:t>
            </a:r>
            <a:r>
              <a:rPr lang="en-US" sz="2000" dirty="0" err="1" smtClean="0">
                <a:solidFill>
                  <a:srgbClr val="002060"/>
                </a:solidFill>
              </a:rPr>
              <a:t>Cambourne</a:t>
            </a:r>
            <a:r>
              <a:rPr lang="en-US" sz="2000" dirty="0" smtClean="0">
                <a:solidFill>
                  <a:srgbClr val="002060"/>
                </a:solidFill>
              </a:rPr>
              <a:t>, 2002)</a:t>
            </a:r>
            <a:endParaRPr lang="en-US" sz="2000" dirty="0">
              <a:solidFill>
                <a:srgbClr val="002060"/>
              </a:solidFill>
            </a:endParaRPr>
          </a:p>
          <a:p>
            <a:pPr marL="0" indent="0">
              <a:spcBef>
                <a:spcPts val="0"/>
              </a:spcBef>
            </a:pPr>
            <a:endParaRPr lang="en-US" dirty="0" smtClean="0"/>
          </a:p>
          <a:p>
            <a:pPr marL="285750" indent="-285750">
              <a:spcBef>
                <a:spcPts val="0"/>
              </a:spcBef>
              <a:buFont typeface="Arial" pitchFamily="34" charset="0"/>
              <a:buChar char="•"/>
            </a:pPr>
            <a:endParaRPr lang="en-US" dirty="0"/>
          </a:p>
          <a:p>
            <a:pPr marL="285750" indent="-285750">
              <a:spcBef>
                <a:spcPts val="0"/>
              </a:spcBef>
              <a:buFont typeface="Arial" pitchFamily="34" charset="0"/>
              <a:buChar char="•"/>
            </a:pPr>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819400"/>
            <a:ext cx="5097463" cy="327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91511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948</TotalTime>
  <Words>1409</Words>
  <Application>Microsoft Macintosh PowerPoint</Application>
  <PresentationFormat>On-screen Show (4:3)</PresentationFormat>
  <Paragraphs>185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Angles</vt:lpstr>
      <vt:lpstr>Parent involvement: increasing Student Literacy skills &amp; values</vt:lpstr>
      <vt:lpstr>Table of contents </vt:lpstr>
      <vt:lpstr>Introduction</vt:lpstr>
      <vt:lpstr>   STATEMENT OF THE Problem </vt:lpstr>
      <vt:lpstr> Literature Review</vt:lpstr>
      <vt:lpstr>THEORIST: Epstein’s Overlapping Spheres of Influence (Epstein,1995)</vt:lpstr>
      <vt:lpstr>Theorist: Vygostky</vt:lpstr>
      <vt:lpstr>Organization for Economic Co-operation and Development (OECD) Program for International Student Assessment (PISA)</vt:lpstr>
      <vt:lpstr>Review of Related Literature</vt:lpstr>
      <vt:lpstr>Review of Related Literature Educational practices in Finland</vt:lpstr>
      <vt:lpstr>hypothesis</vt:lpstr>
      <vt:lpstr>Method</vt:lpstr>
      <vt:lpstr>References </vt:lpstr>
      <vt:lpstr>References continued</vt:lpstr>
      <vt:lpstr> Appendix a: Draft student Survey   </vt:lpstr>
      <vt:lpstr>Appendix B - Principal consent form </vt:lpstr>
      <vt:lpstr>Appendix c: Parent/gaurdian consent form</vt:lpstr>
      <vt:lpstr>Appendix D: Instructor consent form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nmc</cp:lastModifiedBy>
  <cp:revision>72</cp:revision>
  <cp:lastPrinted>2012-12-11T19:33:59Z</cp:lastPrinted>
  <dcterms:created xsi:type="dcterms:W3CDTF">2012-10-21T02:31:16Z</dcterms:created>
  <dcterms:modified xsi:type="dcterms:W3CDTF">2012-12-11T21:05:25Z</dcterms:modified>
</cp:coreProperties>
</file>